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501" r:id="rId6"/>
    <p:sldId id="655" r:id="rId7"/>
    <p:sldId id="642" r:id="rId8"/>
    <p:sldId id="632" r:id="rId9"/>
    <p:sldId id="633" r:id="rId10"/>
    <p:sldId id="654" r:id="rId11"/>
    <p:sldId id="636" r:id="rId12"/>
    <p:sldId id="641" r:id="rId13"/>
    <p:sldId id="643" r:id="rId14"/>
    <p:sldId id="644" r:id="rId15"/>
    <p:sldId id="270" r:id="rId16"/>
  </p:sldIdLst>
  <p:sldSz cx="12195175" cy="6859588"/>
  <p:notesSz cx="6735763" cy="9866313"/>
  <p:defaultTextStyle>
    <a:defPPr>
      <a:defRPr lang="en-US"/>
    </a:defPPr>
    <a:lvl1pPr marL="0" algn="l" defTabSz="848986" rtl="0" eaLnBrk="1" latinLnBrk="0" hangingPunct="1">
      <a:defRPr sz="1700" kern="1200">
        <a:solidFill>
          <a:schemeClr val="tx1"/>
        </a:solidFill>
        <a:latin typeface="+mn-lt"/>
        <a:ea typeface="+mn-ea"/>
        <a:cs typeface="+mn-cs"/>
      </a:defRPr>
    </a:lvl1pPr>
    <a:lvl2pPr marL="424493" algn="l" defTabSz="848986" rtl="0" eaLnBrk="1" latinLnBrk="0" hangingPunct="1">
      <a:defRPr sz="1700" kern="1200">
        <a:solidFill>
          <a:schemeClr val="tx1"/>
        </a:solidFill>
        <a:latin typeface="+mn-lt"/>
        <a:ea typeface="+mn-ea"/>
        <a:cs typeface="+mn-cs"/>
      </a:defRPr>
    </a:lvl2pPr>
    <a:lvl3pPr marL="848986" algn="l" defTabSz="848986" rtl="0" eaLnBrk="1" latinLnBrk="0" hangingPunct="1">
      <a:defRPr sz="1700" kern="1200">
        <a:solidFill>
          <a:schemeClr val="tx1"/>
        </a:solidFill>
        <a:latin typeface="+mn-lt"/>
        <a:ea typeface="+mn-ea"/>
        <a:cs typeface="+mn-cs"/>
      </a:defRPr>
    </a:lvl3pPr>
    <a:lvl4pPr marL="1273480" algn="l" defTabSz="848986" rtl="0" eaLnBrk="1" latinLnBrk="0" hangingPunct="1">
      <a:defRPr sz="1700" kern="1200">
        <a:solidFill>
          <a:schemeClr val="tx1"/>
        </a:solidFill>
        <a:latin typeface="+mn-lt"/>
        <a:ea typeface="+mn-ea"/>
        <a:cs typeface="+mn-cs"/>
      </a:defRPr>
    </a:lvl4pPr>
    <a:lvl5pPr marL="1697973" algn="l" defTabSz="848986" rtl="0" eaLnBrk="1" latinLnBrk="0" hangingPunct="1">
      <a:defRPr sz="1700" kern="1200">
        <a:solidFill>
          <a:schemeClr val="tx1"/>
        </a:solidFill>
        <a:latin typeface="+mn-lt"/>
        <a:ea typeface="+mn-ea"/>
        <a:cs typeface="+mn-cs"/>
      </a:defRPr>
    </a:lvl5pPr>
    <a:lvl6pPr marL="2122466" algn="l" defTabSz="848986" rtl="0" eaLnBrk="1" latinLnBrk="0" hangingPunct="1">
      <a:defRPr sz="1700" kern="1200">
        <a:solidFill>
          <a:schemeClr val="tx1"/>
        </a:solidFill>
        <a:latin typeface="+mn-lt"/>
        <a:ea typeface="+mn-ea"/>
        <a:cs typeface="+mn-cs"/>
      </a:defRPr>
    </a:lvl6pPr>
    <a:lvl7pPr marL="2546959" algn="l" defTabSz="848986" rtl="0" eaLnBrk="1" latinLnBrk="0" hangingPunct="1">
      <a:defRPr sz="1700" kern="1200">
        <a:solidFill>
          <a:schemeClr val="tx1"/>
        </a:solidFill>
        <a:latin typeface="+mn-lt"/>
        <a:ea typeface="+mn-ea"/>
        <a:cs typeface="+mn-cs"/>
      </a:defRPr>
    </a:lvl7pPr>
    <a:lvl8pPr marL="2971453" algn="l" defTabSz="848986" rtl="0" eaLnBrk="1" latinLnBrk="0" hangingPunct="1">
      <a:defRPr sz="1700" kern="1200">
        <a:solidFill>
          <a:schemeClr val="tx1"/>
        </a:solidFill>
        <a:latin typeface="+mn-lt"/>
        <a:ea typeface="+mn-ea"/>
        <a:cs typeface="+mn-cs"/>
      </a:defRPr>
    </a:lvl8pPr>
    <a:lvl9pPr marL="3395946" algn="l" defTabSz="84898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5" userDrawn="1">
          <p15:clr>
            <a:srgbClr val="A4A3A4"/>
          </p15:clr>
        </p15:guide>
        <p15:guide id="2" orient="horz" pos="529" userDrawn="1">
          <p15:clr>
            <a:srgbClr val="A4A3A4"/>
          </p15:clr>
        </p15:guide>
        <p15:guide id="3" orient="horz" pos="4081" userDrawn="1">
          <p15:clr>
            <a:srgbClr val="A4A3A4"/>
          </p15:clr>
        </p15:guide>
        <p15:guide id="4" pos="241" userDrawn="1">
          <p15:clr>
            <a:srgbClr val="A4A3A4"/>
          </p15:clr>
        </p15:guide>
        <p15:guide id="6" pos="6481"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esh Dhumadia" initials="GD" lastIdx="0" clrIdx="0">
    <p:extLst>
      <p:ext uri="{19B8F6BF-5375-455C-9EA6-DF929625EA0E}">
        <p15:presenceInfo xmlns:p15="http://schemas.microsoft.com/office/powerpoint/2012/main" userId="S-1-5-21-1307640090-1710926062-3597653900-1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343"/>
    <a:srgbClr val="A6A6A6"/>
    <a:srgbClr val="77B243"/>
    <a:srgbClr val="E93F2A"/>
    <a:srgbClr val="933304"/>
    <a:srgbClr val="0E5C68"/>
    <a:srgbClr val="049A82"/>
    <a:srgbClr val="01C2AA"/>
    <a:srgbClr val="5792CC"/>
    <a:srgbClr val="3F6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3883" autoAdjust="0"/>
  </p:normalViewPr>
  <p:slideViewPr>
    <p:cSldViewPr showGuides="1">
      <p:cViewPr varScale="1">
        <p:scale>
          <a:sx n="64" d="100"/>
          <a:sy n="64" d="100"/>
        </p:scale>
        <p:origin x="684" y="56"/>
      </p:cViewPr>
      <p:guideLst>
        <p:guide orient="horz" pos="4225"/>
        <p:guide orient="horz" pos="529"/>
        <p:guide orient="horz" pos="4081"/>
        <p:guide pos="241"/>
        <p:guide pos="6481"/>
      </p:guideLst>
    </p:cSldViewPr>
  </p:slideViewPr>
  <p:notesTextViewPr>
    <p:cViewPr>
      <p:scale>
        <a:sx n="75" d="100"/>
        <a:sy n="75" d="100"/>
      </p:scale>
      <p:origin x="0" y="0"/>
    </p:cViewPr>
  </p:notesTextViewPr>
  <p:sorterViewPr>
    <p:cViewPr>
      <p:scale>
        <a:sx n="100" d="100"/>
        <a:sy n="100" d="100"/>
      </p:scale>
      <p:origin x="0" y="-1757"/>
    </p:cViewPr>
  </p:sorterViewPr>
  <p:notesViewPr>
    <p:cSldViewPr showGuides="1">
      <p:cViewPr varScale="1">
        <p:scale>
          <a:sx n="53" d="100"/>
          <a:sy n="53" d="100"/>
        </p:scale>
        <p:origin x="-2868"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esh Dhumadia" userId="1bef587d-f16c-4929-8b72-90bc3f0c4f38" providerId="ADAL" clId="{98034669-EE23-4703-B2C4-8BB5D0456247}"/>
    <pc:docChg chg="custSel modSld">
      <pc:chgData name="Ganesh Dhumadia" userId="1bef587d-f16c-4929-8b72-90bc3f0c4f38" providerId="ADAL" clId="{98034669-EE23-4703-B2C4-8BB5D0456247}" dt="2020-05-16T07:29:54.732" v="0" actId="478"/>
      <pc:docMkLst>
        <pc:docMk/>
      </pc:docMkLst>
      <pc:sldChg chg="delSp">
        <pc:chgData name="Ganesh Dhumadia" userId="1bef587d-f16c-4929-8b72-90bc3f0c4f38" providerId="ADAL" clId="{98034669-EE23-4703-B2C4-8BB5D0456247}" dt="2020-05-16T07:29:54.732" v="0" actId="478"/>
        <pc:sldMkLst>
          <pc:docMk/>
          <pc:sldMk cId="4280098672" sldId="654"/>
        </pc:sldMkLst>
        <pc:picChg chg="del">
          <ac:chgData name="Ganesh Dhumadia" userId="1bef587d-f16c-4929-8b72-90bc3f0c4f38" providerId="ADAL" clId="{98034669-EE23-4703-B2C4-8BB5D0456247}" dt="2020-05-16T07:29:54.732" v="0" actId="478"/>
          <ac:picMkLst>
            <pc:docMk/>
            <pc:sldMk cId="4280098672" sldId="654"/>
            <ac:picMk id="48" creationId="{C07C30CC-426C-4D94-B39A-1CA62B326E51}"/>
          </ac:picMkLst>
        </pc:picChg>
      </pc:sldChg>
    </pc:docChg>
  </pc:docChgLst>
  <pc:docChgLst>
    <pc:chgData name="Guest User" userId="S::urn:spo:anon#18a859017d8998c9aac7f3e378104a937650c8730146570a5a24bb5ffd7f3bd7::" providerId="AD" clId="Web-{318F6137-8E7F-1CB7-01F2-C996FE5786FB}"/>
    <pc:docChg chg="modSld">
      <pc:chgData name="Guest User" userId="S::urn:spo:anon#18a859017d8998c9aac7f3e378104a937650c8730146570a5a24bb5ffd7f3bd7::" providerId="AD" clId="Web-{318F6137-8E7F-1CB7-01F2-C996FE5786FB}" dt="2020-05-14T19:28:02.087" v="1" actId="14100"/>
      <pc:docMkLst>
        <pc:docMk/>
      </pc:docMkLst>
      <pc:sldChg chg="modSp">
        <pc:chgData name="Guest User" userId="S::urn:spo:anon#18a859017d8998c9aac7f3e378104a937650c8730146570a5a24bb5ffd7f3bd7::" providerId="AD" clId="Web-{318F6137-8E7F-1CB7-01F2-C996FE5786FB}" dt="2020-05-14T19:28:02.087" v="1" actId="14100"/>
        <pc:sldMkLst>
          <pc:docMk/>
          <pc:sldMk cId="4280098672" sldId="654"/>
        </pc:sldMkLst>
        <pc:spChg chg="mod">
          <ac:chgData name="Guest User" userId="S::urn:spo:anon#18a859017d8998c9aac7f3e378104a937650c8730146570a5a24bb5ffd7f3bd7::" providerId="AD" clId="Web-{318F6137-8E7F-1CB7-01F2-C996FE5786FB}" dt="2020-05-14T19:27:57.337" v="0" actId="1076"/>
          <ac:spMkLst>
            <pc:docMk/>
            <pc:sldMk cId="4280098672" sldId="654"/>
            <ac:spMk id="49" creationId="{E0249248-05FF-42DA-8129-C1B654268CF3}"/>
          </ac:spMkLst>
        </pc:spChg>
        <pc:picChg chg="mod">
          <ac:chgData name="Guest User" userId="S::urn:spo:anon#18a859017d8998c9aac7f3e378104a937650c8730146570a5a24bb5ffd7f3bd7::" providerId="AD" clId="Web-{318F6137-8E7F-1CB7-01F2-C996FE5786FB}" dt="2020-05-14T19:28:02.087" v="1" actId="14100"/>
          <ac:picMkLst>
            <pc:docMk/>
            <pc:sldMk cId="4280098672" sldId="654"/>
            <ac:picMk id="48" creationId="{C07C30CC-426C-4D94-B39A-1CA62B326E5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2918834" cy="493316"/>
          </a:xfrm>
          <a:prstGeom prst="rect">
            <a:avLst/>
          </a:prstGeom>
        </p:spPr>
        <p:txBody>
          <a:bodyPr vert="horz" lIns="91595" tIns="45797" rIns="91595" bIns="45797" rtlCol="0"/>
          <a:lstStyle>
            <a:lvl1pPr algn="l">
              <a:defRPr sz="1200"/>
            </a:lvl1pPr>
          </a:lstStyle>
          <a:p>
            <a:endParaRPr lang="en-US"/>
          </a:p>
        </p:txBody>
      </p:sp>
      <p:sp>
        <p:nvSpPr>
          <p:cNvPr id="3" name="Date Placeholder 2"/>
          <p:cNvSpPr>
            <a:spLocks noGrp="1"/>
          </p:cNvSpPr>
          <p:nvPr>
            <p:ph type="dt" sz="quarter" idx="1"/>
          </p:nvPr>
        </p:nvSpPr>
        <p:spPr>
          <a:xfrm>
            <a:off x="3815375" y="6"/>
            <a:ext cx="2918834" cy="493316"/>
          </a:xfrm>
          <a:prstGeom prst="rect">
            <a:avLst/>
          </a:prstGeom>
        </p:spPr>
        <p:txBody>
          <a:bodyPr vert="horz" lIns="91595" tIns="45797" rIns="91595" bIns="45797" rtlCol="0"/>
          <a:lstStyle>
            <a:lvl1pPr algn="r">
              <a:defRPr sz="1200"/>
            </a:lvl1pPr>
          </a:lstStyle>
          <a:p>
            <a:fld id="{321C7965-7B9C-4DCB-8A50-C45D7FD5CC21}" type="datetimeFigureOut">
              <a:rPr lang="en-US" smtClean="0"/>
              <a:t>5/16/2020</a:t>
            </a:fld>
            <a:endParaRPr lang="en-US"/>
          </a:p>
        </p:txBody>
      </p:sp>
      <p:sp>
        <p:nvSpPr>
          <p:cNvPr id="4" name="Footer Placeholder 3"/>
          <p:cNvSpPr>
            <a:spLocks noGrp="1"/>
          </p:cNvSpPr>
          <p:nvPr>
            <p:ph type="ftr" sz="quarter" idx="2"/>
          </p:nvPr>
        </p:nvSpPr>
        <p:spPr>
          <a:xfrm>
            <a:off x="0" y="9371293"/>
            <a:ext cx="2918834" cy="493316"/>
          </a:xfrm>
          <a:prstGeom prst="rect">
            <a:avLst/>
          </a:prstGeom>
        </p:spPr>
        <p:txBody>
          <a:bodyPr vert="horz" lIns="91595" tIns="45797" rIns="91595" bIns="45797"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93"/>
            <a:ext cx="2918834" cy="493316"/>
          </a:xfrm>
          <a:prstGeom prst="rect">
            <a:avLst/>
          </a:prstGeom>
        </p:spPr>
        <p:txBody>
          <a:bodyPr vert="horz" lIns="91595" tIns="45797" rIns="91595" bIns="45797" rtlCol="0" anchor="b"/>
          <a:lstStyle>
            <a:lvl1pPr algn="r">
              <a:defRPr sz="1200"/>
            </a:lvl1pPr>
          </a:lstStyle>
          <a:p>
            <a:fld id="{72FF9FD6-F1FF-41D9-AB1C-D2F537370879}" type="slidenum">
              <a:rPr lang="en-US" smtClean="0"/>
              <a:t>‹#›</a:t>
            </a:fld>
            <a:endParaRPr lang="en-US"/>
          </a:p>
        </p:txBody>
      </p:sp>
    </p:spTree>
    <p:extLst>
      <p:ext uri="{BB962C8B-B14F-4D97-AF65-F5344CB8AC3E}">
        <p14:creationId xmlns:p14="http://schemas.microsoft.com/office/powerpoint/2010/main" val="10916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2918834" cy="493316"/>
          </a:xfrm>
          <a:prstGeom prst="rect">
            <a:avLst/>
          </a:prstGeom>
        </p:spPr>
        <p:txBody>
          <a:bodyPr vert="horz" lIns="91595" tIns="45797" rIns="91595" bIns="45797" rtlCol="0"/>
          <a:lstStyle>
            <a:lvl1pPr algn="l">
              <a:defRPr sz="1200"/>
            </a:lvl1pPr>
          </a:lstStyle>
          <a:p>
            <a:endParaRPr lang="en-US"/>
          </a:p>
        </p:txBody>
      </p:sp>
      <p:sp>
        <p:nvSpPr>
          <p:cNvPr id="3" name="Date Placeholder 2"/>
          <p:cNvSpPr>
            <a:spLocks noGrp="1"/>
          </p:cNvSpPr>
          <p:nvPr>
            <p:ph type="dt" idx="1"/>
          </p:nvPr>
        </p:nvSpPr>
        <p:spPr>
          <a:xfrm>
            <a:off x="3815375" y="6"/>
            <a:ext cx="2918834" cy="493316"/>
          </a:xfrm>
          <a:prstGeom prst="rect">
            <a:avLst/>
          </a:prstGeom>
        </p:spPr>
        <p:txBody>
          <a:bodyPr vert="horz" lIns="91595" tIns="45797" rIns="91595" bIns="45797" rtlCol="0"/>
          <a:lstStyle>
            <a:lvl1pPr algn="r">
              <a:defRPr sz="1200"/>
            </a:lvl1pPr>
          </a:lstStyle>
          <a:p>
            <a:fld id="{550FDB0F-382A-4FFD-8691-EF1161F7E5A5}" type="datetimeFigureOut">
              <a:rPr lang="en-US" smtClean="0"/>
              <a:t>5/16/2020</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595" tIns="45797" rIns="91595" bIns="45797" rtlCol="0" anchor="ctr"/>
          <a:lstStyle/>
          <a:p>
            <a:endParaRPr lang="en-US"/>
          </a:p>
        </p:txBody>
      </p:sp>
      <p:sp>
        <p:nvSpPr>
          <p:cNvPr id="5" name="Notes Placeholder 4"/>
          <p:cNvSpPr>
            <a:spLocks noGrp="1"/>
          </p:cNvSpPr>
          <p:nvPr>
            <p:ph type="body" sz="quarter" idx="3"/>
          </p:nvPr>
        </p:nvSpPr>
        <p:spPr>
          <a:xfrm>
            <a:off x="673577" y="4686507"/>
            <a:ext cx="5388610" cy="4439841"/>
          </a:xfrm>
          <a:prstGeom prst="rect">
            <a:avLst/>
          </a:prstGeom>
        </p:spPr>
        <p:txBody>
          <a:bodyPr vert="horz" lIns="91595" tIns="45797" rIns="91595" bIns="457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93"/>
            <a:ext cx="2918834" cy="493316"/>
          </a:xfrm>
          <a:prstGeom prst="rect">
            <a:avLst/>
          </a:prstGeom>
        </p:spPr>
        <p:txBody>
          <a:bodyPr vert="horz" lIns="91595" tIns="45797" rIns="91595" bIns="45797"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93"/>
            <a:ext cx="2918834" cy="493316"/>
          </a:xfrm>
          <a:prstGeom prst="rect">
            <a:avLst/>
          </a:prstGeom>
        </p:spPr>
        <p:txBody>
          <a:bodyPr vert="horz" lIns="91595" tIns="45797" rIns="91595" bIns="45797" rtlCol="0" anchor="b"/>
          <a:lstStyle>
            <a:lvl1pPr algn="r">
              <a:defRPr sz="1200"/>
            </a:lvl1pPr>
          </a:lstStyle>
          <a:p>
            <a:fld id="{71289817-1100-403E-B606-87BE064FC0E9}" type="slidenum">
              <a:rPr lang="en-US" smtClean="0"/>
              <a:t>‹#›</a:t>
            </a:fld>
            <a:endParaRPr lang="en-US"/>
          </a:p>
        </p:txBody>
      </p:sp>
    </p:spTree>
    <p:extLst>
      <p:ext uri="{BB962C8B-B14F-4D97-AF65-F5344CB8AC3E}">
        <p14:creationId xmlns:p14="http://schemas.microsoft.com/office/powerpoint/2010/main" val="103071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289817-1100-403E-B606-87BE064FC0E9}" type="slidenum">
              <a:rPr lang="en-US" smtClean="0"/>
              <a:t>5</a:t>
            </a:fld>
            <a:endParaRPr lang="en-US"/>
          </a:p>
        </p:txBody>
      </p:sp>
    </p:spTree>
    <p:extLst>
      <p:ext uri="{BB962C8B-B14F-4D97-AF65-F5344CB8AC3E}">
        <p14:creationId xmlns:p14="http://schemas.microsoft.com/office/powerpoint/2010/main" val="113666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289817-1100-403E-B606-87BE064FC0E9}" type="slidenum">
              <a:rPr lang="en-US" smtClean="0"/>
              <a:t>6</a:t>
            </a:fld>
            <a:endParaRPr lang="en-US"/>
          </a:p>
        </p:txBody>
      </p:sp>
    </p:spTree>
    <p:extLst>
      <p:ext uri="{BB962C8B-B14F-4D97-AF65-F5344CB8AC3E}">
        <p14:creationId xmlns:p14="http://schemas.microsoft.com/office/powerpoint/2010/main" val="300393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289817-1100-403E-B606-87BE064FC0E9}" type="slidenum">
              <a:rPr lang="en-US" smtClean="0"/>
              <a:t>7</a:t>
            </a:fld>
            <a:endParaRPr lang="en-US"/>
          </a:p>
        </p:txBody>
      </p:sp>
    </p:spTree>
    <p:extLst>
      <p:ext uri="{BB962C8B-B14F-4D97-AF65-F5344CB8AC3E}">
        <p14:creationId xmlns:p14="http://schemas.microsoft.com/office/powerpoint/2010/main" val="243905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289817-1100-403E-B606-87BE064FC0E9}" type="slidenum">
              <a:rPr lang="en-US" smtClean="0"/>
              <a:t>9</a:t>
            </a:fld>
            <a:endParaRPr lang="en-US"/>
          </a:p>
        </p:txBody>
      </p:sp>
    </p:spTree>
    <p:extLst>
      <p:ext uri="{BB962C8B-B14F-4D97-AF65-F5344CB8AC3E}">
        <p14:creationId xmlns:p14="http://schemas.microsoft.com/office/powerpoint/2010/main" val="40559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channel/UC-lOr2hxBxggfQXLbOLr8Bw" TargetMode="External"/><Relationship Id="rId3" Type="http://schemas.openxmlformats.org/officeDocument/2006/relationships/image" Target="../media/image7.png"/><Relationship Id="rId7" Type="http://schemas.openxmlformats.org/officeDocument/2006/relationships/hyperlink" Target="https://www.linkedin.com/company/kale-logistics-solutions-private-ltd/" TargetMode="External"/><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facebook.com/kale.logistics.solutions"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s://twitter.com/Kale_Logistics" TargetMode="External"/><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Slide">
    <p:spTree>
      <p:nvGrpSpPr>
        <p:cNvPr id="1" name=""/>
        <p:cNvGrpSpPr/>
        <p:nvPr/>
      </p:nvGrpSpPr>
      <p:grpSpPr>
        <a:xfrm>
          <a:off x="0" y="0"/>
          <a:ext cx="0" cy="0"/>
          <a:chOff x="0" y="0"/>
          <a:chExt cx="0" cy="0"/>
        </a:xfrm>
      </p:grpSpPr>
      <p:sp>
        <p:nvSpPr>
          <p:cNvPr id="9" name="TextBox 8"/>
          <p:cNvSpPr txBox="1"/>
          <p:nvPr userDrawn="1"/>
        </p:nvSpPr>
        <p:spPr>
          <a:xfrm>
            <a:off x="5056545" y="4345153"/>
            <a:ext cx="4711995" cy="630942"/>
          </a:xfrm>
          <a:prstGeom prst="rect">
            <a:avLst/>
          </a:prstGeom>
          <a:noFill/>
        </p:spPr>
        <p:txBody>
          <a:bodyPr wrap="none" rtlCol="0">
            <a:spAutoFit/>
          </a:bodyPr>
          <a:lstStyle/>
          <a:p>
            <a:pPr algn="r"/>
            <a:r>
              <a:rPr lang="en-US" sz="3500" b="0" dirty="0">
                <a:solidFill>
                  <a:schemeClr val="bg1">
                    <a:lumMod val="50000"/>
                  </a:schemeClr>
                </a:solidFill>
                <a:latin typeface="Arial Narrow" panose="020B0606020202030204" pitchFamily="34" charset="0"/>
              </a:rPr>
              <a:t>Technology that Transforms</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8832"/>
          <a:stretch/>
        </p:blipFill>
        <p:spPr>
          <a:xfrm>
            <a:off x="2096690" y="686594"/>
            <a:ext cx="8001794" cy="3657600"/>
          </a:xfrm>
          <a:prstGeom prst="rect">
            <a:avLst/>
          </a:prstGeom>
        </p:spPr>
      </p:pic>
    </p:spTree>
    <p:extLst>
      <p:ext uri="{BB962C8B-B14F-4D97-AF65-F5344CB8AC3E}">
        <p14:creationId xmlns:p14="http://schemas.microsoft.com/office/powerpoint/2010/main" val="17777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youSlide">
    <p:spTree>
      <p:nvGrpSpPr>
        <p:cNvPr id="1" name=""/>
        <p:cNvGrpSpPr/>
        <p:nvPr/>
      </p:nvGrpSpPr>
      <p:grpSpPr>
        <a:xfrm>
          <a:off x="0" y="0"/>
          <a:ext cx="0" cy="0"/>
          <a:chOff x="0" y="0"/>
          <a:chExt cx="0" cy="0"/>
        </a:xfrm>
      </p:grpSpPr>
      <p:sp>
        <p:nvSpPr>
          <p:cNvPr id="8" name="Rectangle 12"/>
          <p:cNvSpPr>
            <a:spLocks noChangeArrowheads="1"/>
          </p:cNvSpPr>
          <p:nvPr userDrawn="1"/>
        </p:nvSpPr>
        <p:spPr bwMode="auto">
          <a:xfrm>
            <a:off x="319699" y="6128673"/>
            <a:ext cx="11264288" cy="496290"/>
          </a:xfrm>
          <a:prstGeom prst="rect">
            <a:avLst/>
          </a:prstGeom>
          <a:noFill/>
          <a:ln w="9525">
            <a:noFill/>
            <a:miter lim="800000"/>
            <a:headEnd/>
            <a:tailEnd/>
          </a:ln>
        </p:spPr>
        <p:txBody>
          <a:bodyPr wrap="square">
            <a:spAutoFit/>
          </a:bodyPr>
          <a:lstStyle/>
          <a:p>
            <a:pPr fontAlgn="auto">
              <a:lnSpc>
                <a:spcPct val="125000"/>
              </a:lnSpc>
              <a:spcBef>
                <a:spcPts val="0"/>
              </a:spcBef>
              <a:spcAft>
                <a:spcPts val="0"/>
              </a:spcAft>
              <a:defRPr/>
            </a:pPr>
            <a:r>
              <a:rPr lang="en-US" sz="700" dirty="0">
                <a:solidFill>
                  <a:schemeClr val="bg1">
                    <a:lumMod val="50000"/>
                  </a:schemeClr>
                </a:solidFill>
                <a:latin typeface="Roboto" panose="02000000000000000000" pitchFamily="2" charset="0"/>
                <a:ea typeface="Roboto" panose="02000000000000000000" pitchFamily="2" charset="0"/>
              </a:rPr>
              <a:t>© 2020, All Rights Reserved. Data from industry publications has been used for this presentation.</a:t>
            </a:r>
            <a:br>
              <a:rPr lang="en-US" sz="700" dirty="0">
                <a:solidFill>
                  <a:schemeClr val="bg1">
                    <a:lumMod val="50000"/>
                  </a:schemeClr>
                </a:solidFill>
                <a:latin typeface="Roboto" panose="02000000000000000000" pitchFamily="2" charset="0"/>
                <a:ea typeface="Roboto" panose="02000000000000000000" pitchFamily="2" charset="0"/>
              </a:rPr>
            </a:br>
            <a:r>
              <a:rPr lang="en-US" sz="700" dirty="0">
                <a:solidFill>
                  <a:schemeClr val="bg1">
                    <a:lumMod val="50000"/>
                  </a:schemeClr>
                </a:solidFill>
                <a:latin typeface="Roboto" panose="02000000000000000000" pitchFamily="2" charset="0"/>
                <a:ea typeface="Roboto" panose="02000000000000000000" pitchFamily="2" charset="0"/>
              </a:rPr>
              <a:t>This material was used during an oral presentation; it is not a complete record of the discussion. This work may not be used, sold, transferred, adapted, abridged, copied or reproduced in whole on or in part in any manner or form or in any media without the prior written consent. All product names and company names and logos mentioned herein are the trademarks or registered trademarks of their respective owners. </a:t>
            </a:r>
          </a:p>
        </p:txBody>
      </p:sp>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473" y="2970874"/>
            <a:ext cx="5469811" cy="2641669"/>
          </a:xfrm>
          <a:prstGeom prst="rect">
            <a:avLst/>
          </a:prstGeom>
        </p:spPr>
      </p:pic>
      <p:sp>
        <p:nvSpPr>
          <p:cNvPr id="17" name="TextBox 16"/>
          <p:cNvSpPr txBox="1"/>
          <p:nvPr userDrawn="1"/>
        </p:nvSpPr>
        <p:spPr>
          <a:xfrm>
            <a:off x="306387" y="3124994"/>
            <a:ext cx="1481496" cy="307777"/>
          </a:xfrm>
          <a:prstGeom prst="rect">
            <a:avLst/>
          </a:prstGeom>
          <a:noFill/>
        </p:spPr>
        <p:txBody>
          <a:bodyPr wrap="none" rtlCol="0">
            <a:spAutoFit/>
          </a:bodyPr>
          <a:lstStyle/>
          <a:p>
            <a:r>
              <a:rPr lang="en-IN" sz="1400" b="1" dirty="0">
                <a:solidFill>
                  <a:schemeClr val="bg1">
                    <a:lumMod val="50000"/>
                  </a:schemeClr>
                </a:solidFill>
                <a:latin typeface="Roboto" panose="02000000000000000000" pitchFamily="2" charset="0"/>
                <a:ea typeface="Roboto" panose="02000000000000000000" pitchFamily="2" charset="0"/>
              </a:rPr>
              <a:t>Connect with us</a:t>
            </a:r>
          </a:p>
        </p:txBody>
      </p:sp>
      <p:sp>
        <p:nvSpPr>
          <p:cNvPr id="19" name="TextBox 18"/>
          <p:cNvSpPr txBox="1"/>
          <p:nvPr userDrawn="1"/>
        </p:nvSpPr>
        <p:spPr>
          <a:xfrm>
            <a:off x="5741499" y="2970874"/>
            <a:ext cx="4953000" cy="2677656"/>
          </a:xfrm>
          <a:prstGeom prst="rect">
            <a:avLst/>
          </a:prstGeom>
          <a:noFill/>
        </p:spPr>
        <p:txBody>
          <a:bodyPr wrap="square" rtlCol="0">
            <a:spAutoFit/>
          </a:bodyPr>
          <a:lstStyle/>
          <a:p>
            <a:r>
              <a:rPr lang="en-IN" sz="1400" b="1" dirty="0">
                <a:solidFill>
                  <a:schemeClr val="tx1">
                    <a:lumMod val="65000"/>
                    <a:lumOff val="35000"/>
                  </a:schemeClr>
                </a:solidFill>
                <a:latin typeface="Roboto" panose="02000000000000000000" pitchFamily="2" charset="0"/>
                <a:ea typeface="Roboto" panose="02000000000000000000" pitchFamily="2" charset="0"/>
              </a:rPr>
              <a:t>Kale Logistics Solutions Private Limited</a:t>
            </a:r>
          </a:p>
          <a:p>
            <a:r>
              <a:rPr lang="en-US" sz="1100" dirty="0">
                <a:solidFill>
                  <a:schemeClr val="tx1">
                    <a:lumMod val="65000"/>
                    <a:lumOff val="35000"/>
                  </a:schemeClr>
                </a:solidFill>
                <a:latin typeface="Roboto" panose="02000000000000000000" pitchFamily="2" charset="0"/>
                <a:ea typeface="Roboto" panose="02000000000000000000" pitchFamily="2" charset="0"/>
              </a:rPr>
              <a:t>9th Floor, Thane One Corporate Business Park, </a:t>
            </a:r>
          </a:p>
          <a:p>
            <a:r>
              <a:rPr lang="en-US" sz="1100" dirty="0">
                <a:solidFill>
                  <a:schemeClr val="tx1">
                    <a:lumMod val="65000"/>
                    <a:lumOff val="35000"/>
                  </a:schemeClr>
                </a:solidFill>
                <a:latin typeface="Roboto" panose="02000000000000000000" pitchFamily="2" charset="0"/>
                <a:ea typeface="Roboto" panose="02000000000000000000" pitchFamily="2" charset="0"/>
              </a:rPr>
              <a:t>Behind </a:t>
            </a:r>
            <a:r>
              <a:rPr lang="en-US" sz="1100" dirty="0" err="1">
                <a:solidFill>
                  <a:schemeClr val="tx1">
                    <a:lumMod val="65000"/>
                    <a:lumOff val="35000"/>
                  </a:schemeClr>
                </a:solidFill>
                <a:latin typeface="Roboto" panose="02000000000000000000" pitchFamily="2" charset="0"/>
                <a:ea typeface="Roboto" panose="02000000000000000000" pitchFamily="2" charset="0"/>
              </a:rPr>
              <a:t>CineWonder</a:t>
            </a:r>
            <a:r>
              <a:rPr lang="en-US" sz="1100" dirty="0">
                <a:solidFill>
                  <a:schemeClr val="tx1">
                    <a:lumMod val="65000"/>
                    <a:lumOff val="35000"/>
                  </a:schemeClr>
                </a:solidFill>
                <a:latin typeface="Roboto" panose="02000000000000000000" pitchFamily="2" charset="0"/>
                <a:ea typeface="Roboto" panose="02000000000000000000" pitchFamily="2" charset="0"/>
              </a:rPr>
              <a:t> Mall, </a:t>
            </a:r>
            <a:r>
              <a:rPr lang="en-US" sz="1100" dirty="0" err="1">
                <a:solidFill>
                  <a:schemeClr val="tx1">
                    <a:lumMod val="65000"/>
                    <a:lumOff val="35000"/>
                  </a:schemeClr>
                </a:solidFill>
                <a:latin typeface="Roboto" panose="02000000000000000000" pitchFamily="2" charset="0"/>
                <a:ea typeface="Roboto" panose="02000000000000000000" pitchFamily="2" charset="0"/>
              </a:rPr>
              <a:t>Majiwada</a:t>
            </a:r>
            <a:r>
              <a:rPr lang="en-US" sz="1100" dirty="0">
                <a:solidFill>
                  <a:schemeClr val="tx1">
                    <a:lumMod val="65000"/>
                    <a:lumOff val="35000"/>
                  </a:schemeClr>
                </a:solidFill>
                <a:latin typeface="Roboto" panose="02000000000000000000" pitchFamily="2" charset="0"/>
                <a:ea typeface="Roboto" panose="02000000000000000000" pitchFamily="2" charset="0"/>
              </a:rPr>
              <a:t>,</a:t>
            </a:r>
          </a:p>
          <a:p>
            <a:r>
              <a:rPr lang="en-US" sz="1100" dirty="0">
                <a:solidFill>
                  <a:schemeClr val="tx1">
                    <a:lumMod val="65000"/>
                    <a:lumOff val="35000"/>
                  </a:schemeClr>
                </a:solidFill>
                <a:latin typeface="Roboto" panose="02000000000000000000" pitchFamily="2" charset="0"/>
                <a:ea typeface="Roboto" panose="02000000000000000000" pitchFamily="2" charset="0"/>
              </a:rPr>
              <a:t>Thane (W), Maharashtra, INDIA - 400 610. </a:t>
            </a:r>
          </a:p>
          <a:p>
            <a:endParaRPr lang="en-US" sz="1100" dirty="0">
              <a:solidFill>
                <a:schemeClr val="tx1">
                  <a:lumMod val="65000"/>
                  <a:lumOff val="35000"/>
                </a:schemeClr>
              </a:solidFill>
              <a:latin typeface="Roboto" panose="02000000000000000000" pitchFamily="2" charset="0"/>
              <a:ea typeface="Roboto" panose="02000000000000000000" pitchFamily="2" charset="0"/>
            </a:endParaRPr>
          </a:p>
          <a:p>
            <a:r>
              <a:rPr lang="en-IN" sz="1100" dirty="0">
                <a:solidFill>
                  <a:schemeClr val="tx1">
                    <a:lumMod val="65000"/>
                    <a:lumOff val="35000"/>
                  </a:schemeClr>
                </a:solidFill>
                <a:latin typeface="Roboto" panose="02000000000000000000" pitchFamily="2" charset="0"/>
                <a:ea typeface="Roboto" panose="02000000000000000000" pitchFamily="2" charset="0"/>
              </a:rPr>
              <a:t>      +91 22 4113 4113                    +91 22 4113 4123</a:t>
            </a:r>
          </a:p>
          <a:p>
            <a:br>
              <a:rPr lang="en-IN" sz="1100" dirty="0">
                <a:solidFill>
                  <a:schemeClr val="tx1">
                    <a:lumMod val="65000"/>
                    <a:lumOff val="35000"/>
                  </a:schemeClr>
                </a:solidFill>
                <a:latin typeface="Roboto" panose="02000000000000000000" pitchFamily="2" charset="0"/>
                <a:ea typeface="Roboto" panose="02000000000000000000" pitchFamily="2" charset="0"/>
              </a:rPr>
            </a:br>
            <a:r>
              <a:rPr lang="en-IN" sz="1100" dirty="0">
                <a:solidFill>
                  <a:schemeClr val="tx1">
                    <a:lumMod val="65000"/>
                    <a:lumOff val="35000"/>
                  </a:schemeClr>
                </a:solidFill>
                <a:latin typeface="Roboto" panose="02000000000000000000" pitchFamily="2" charset="0"/>
                <a:ea typeface="Roboto" panose="02000000000000000000" pitchFamily="2" charset="0"/>
              </a:rPr>
              <a:t>       info@kalelogistics.com          www.kalelogistics.com</a:t>
            </a:r>
          </a:p>
          <a:p>
            <a:endParaRPr lang="en-IN" sz="1100" dirty="0">
              <a:solidFill>
                <a:schemeClr val="tx1">
                  <a:lumMod val="65000"/>
                  <a:lumOff val="35000"/>
                </a:schemeClr>
              </a:solidFill>
              <a:latin typeface="Roboto" panose="02000000000000000000" pitchFamily="2" charset="0"/>
              <a:ea typeface="Roboto" panose="02000000000000000000" pitchFamily="2" charset="0"/>
            </a:endParaRPr>
          </a:p>
          <a:p>
            <a:endParaRPr lang="en-IN" sz="1100" dirty="0">
              <a:solidFill>
                <a:schemeClr val="tx1">
                  <a:lumMod val="65000"/>
                  <a:lumOff val="35000"/>
                </a:schemeClr>
              </a:solidFill>
              <a:latin typeface="Roboto" panose="02000000000000000000" pitchFamily="2" charset="0"/>
              <a:ea typeface="Roboto" panose="02000000000000000000" pitchFamily="2" charset="0"/>
            </a:endParaRPr>
          </a:p>
          <a:p>
            <a:endParaRPr lang="en-IN" sz="1100" dirty="0">
              <a:solidFill>
                <a:schemeClr val="tx1">
                  <a:lumMod val="65000"/>
                  <a:lumOff val="35000"/>
                </a:schemeClr>
              </a:solidFill>
              <a:latin typeface="Roboto" panose="02000000000000000000" pitchFamily="2" charset="0"/>
              <a:ea typeface="Roboto" panose="02000000000000000000" pitchFamily="2" charset="0"/>
            </a:endParaRPr>
          </a:p>
          <a:p>
            <a:endParaRPr lang="en-IN" sz="1100" dirty="0">
              <a:solidFill>
                <a:schemeClr val="tx1">
                  <a:lumMod val="65000"/>
                  <a:lumOff val="35000"/>
                </a:schemeClr>
              </a:solidFill>
              <a:latin typeface="Roboto" panose="02000000000000000000" pitchFamily="2" charset="0"/>
              <a:ea typeface="Roboto" panose="02000000000000000000" pitchFamily="2" charset="0"/>
            </a:endParaRPr>
          </a:p>
          <a:p>
            <a:endParaRPr lang="en-IN" sz="1100" dirty="0">
              <a:solidFill>
                <a:schemeClr val="tx1">
                  <a:lumMod val="65000"/>
                  <a:lumOff val="35000"/>
                </a:schemeClr>
              </a:solidFill>
              <a:latin typeface="Roboto" panose="02000000000000000000" pitchFamily="2" charset="0"/>
              <a:ea typeface="Roboto" panose="02000000000000000000" pitchFamily="2" charset="0"/>
            </a:endParaRPr>
          </a:p>
          <a:p>
            <a:endParaRPr lang="en-IN" sz="1100" dirty="0">
              <a:solidFill>
                <a:schemeClr val="tx1">
                  <a:lumMod val="65000"/>
                  <a:lumOff val="35000"/>
                </a:schemeClr>
              </a:solidFill>
              <a:latin typeface="Roboto" panose="02000000000000000000" pitchFamily="2" charset="0"/>
              <a:ea typeface="Roboto" panose="02000000000000000000" pitchFamily="2" charset="0"/>
            </a:endParaRPr>
          </a:p>
          <a:p>
            <a:r>
              <a:rPr lang="en-IN" sz="1100" dirty="0">
                <a:solidFill>
                  <a:schemeClr val="tx1">
                    <a:lumMod val="65000"/>
                    <a:lumOff val="35000"/>
                  </a:schemeClr>
                </a:solidFill>
                <a:latin typeface="Roboto" panose="02000000000000000000" pitchFamily="2" charset="0"/>
                <a:ea typeface="Roboto" panose="02000000000000000000" pitchFamily="2" charset="0"/>
              </a:rPr>
              <a:t>Mumbai  |  Delhi  |  Dubai  |  Port</a:t>
            </a:r>
            <a:r>
              <a:rPr lang="en-IN" sz="1100" baseline="0" dirty="0">
                <a:solidFill>
                  <a:schemeClr val="tx1">
                    <a:lumMod val="65000"/>
                    <a:lumOff val="35000"/>
                  </a:schemeClr>
                </a:solidFill>
                <a:latin typeface="Roboto" panose="02000000000000000000" pitchFamily="2" charset="0"/>
                <a:ea typeface="Roboto" panose="02000000000000000000" pitchFamily="2" charset="0"/>
              </a:rPr>
              <a:t> Louis</a:t>
            </a:r>
            <a:r>
              <a:rPr lang="en-IN" sz="1100" dirty="0">
                <a:solidFill>
                  <a:schemeClr val="tx1">
                    <a:lumMod val="65000"/>
                    <a:lumOff val="35000"/>
                  </a:schemeClr>
                </a:solidFill>
                <a:latin typeface="Roboto" panose="02000000000000000000" pitchFamily="2" charset="0"/>
                <a:ea typeface="Roboto" panose="02000000000000000000" pitchFamily="2" charset="0"/>
              </a:rPr>
              <a:t>  |  Amsterdam  |  Atlanta</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47001" y="3883275"/>
            <a:ext cx="191832" cy="195914"/>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2221" y="4216278"/>
            <a:ext cx="191832" cy="195914"/>
          </a:xfrm>
          <a:prstGeom prst="rect">
            <a:avLst/>
          </a:prstGeom>
        </p:spPr>
      </p:pic>
      <p:pic>
        <p:nvPicPr>
          <p:cNvPr id="30" name="Picture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59529" y="3878250"/>
            <a:ext cx="191832" cy="195914"/>
          </a:xfrm>
          <a:prstGeom prst="rect">
            <a:avLst/>
          </a:prstGeom>
        </p:spPr>
      </p:pic>
      <p:pic>
        <p:nvPicPr>
          <p:cNvPr id="31" name="Picture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9529" y="4226499"/>
            <a:ext cx="191832" cy="195914"/>
          </a:xfrm>
          <a:prstGeom prst="rect">
            <a:avLst/>
          </a:prstGeom>
        </p:spPr>
      </p:pic>
      <p:pic>
        <p:nvPicPr>
          <p:cNvPr id="32" name="Picture 31">
            <a:hlinkClick r:id="rId7"/>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5830174" y="4794378"/>
            <a:ext cx="331385" cy="350879"/>
          </a:xfrm>
          <a:prstGeom prst="rect">
            <a:avLst/>
          </a:prstGeom>
        </p:spPr>
      </p:pic>
      <p:pic>
        <p:nvPicPr>
          <p:cNvPr id="33" name="Picture 32">
            <a:hlinkClick r:id="rId9"/>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6160284" y="4794378"/>
            <a:ext cx="446575" cy="350880"/>
          </a:xfrm>
          <a:prstGeom prst="rect">
            <a:avLst/>
          </a:prstGeom>
        </p:spPr>
      </p:pic>
      <p:pic>
        <p:nvPicPr>
          <p:cNvPr id="34" name="Picture 33">
            <a:hlinkClick r:id="rId11"/>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6539901" y="4794378"/>
            <a:ext cx="446575" cy="350880"/>
          </a:xfrm>
          <a:prstGeom prst="rect">
            <a:avLst/>
          </a:prstGeom>
        </p:spPr>
      </p:pic>
      <p:pic>
        <p:nvPicPr>
          <p:cNvPr id="35" name="Picture 34">
            <a:hlinkClick r:id="rId13"/>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6919519" y="4794378"/>
            <a:ext cx="446572" cy="350880"/>
          </a:xfrm>
          <a:prstGeom prst="rect">
            <a:avLst/>
          </a:prstGeom>
        </p:spPr>
      </p:pic>
      <p:sp>
        <p:nvSpPr>
          <p:cNvPr id="36" name="TextBox 35"/>
          <p:cNvSpPr txBox="1"/>
          <p:nvPr userDrawn="1"/>
        </p:nvSpPr>
        <p:spPr>
          <a:xfrm>
            <a:off x="306387" y="2013262"/>
            <a:ext cx="3140603" cy="830997"/>
          </a:xfrm>
          <a:prstGeom prst="rect">
            <a:avLst/>
          </a:prstGeom>
          <a:noFill/>
        </p:spPr>
        <p:txBody>
          <a:bodyPr wrap="none" rtlCol="0">
            <a:spAutoFit/>
          </a:bodyPr>
          <a:lstStyle/>
          <a:p>
            <a:r>
              <a:rPr lang="en-IN" sz="4800" b="1" dirty="0">
                <a:solidFill>
                  <a:schemeClr val="bg1">
                    <a:lumMod val="75000"/>
                  </a:schemeClr>
                </a:solidFill>
                <a:latin typeface="Roboto" panose="02000000000000000000" pitchFamily="2" charset="0"/>
                <a:ea typeface="Roboto" panose="02000000000000000000" pitchFamily="2" charset="0"/>
              </a:rPr>
              <a:t>Thank You</a:t>
            </a:r>
          </a:p>
        </p:txBody>
      </p:sp>
    </p:spTree>
    <p:extLst>
      <p:ext uri="{BB962C8B-B14F-4D97-AF65-F5344CB8AC3E}">
        <p14:creationId xmlns:p14="http://schemas.microsoft.com/office/powerpoint/2010/main" val="327118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Slide">
    <p:spTree>
      <p:nvGrpSpPr>
        <p:cNvPr id="1" name=""/>
        <p:cNvGrpSpPr/>
        <p:nvPr/>
      </p:nvGrpSpPr>
      <p:grpSpPr>
        <a:xfrm>
          <a:off x="0" y="0"/>
          <a:ext cx="0" cy="0"/>
          <a:chOff x="0" y="0"/>
          <a:chExt cx="0" cy="0"/>
        </a:xfrm>
      </p:grpSpPr>
      <p:sp>
        <p:nvSpPr>
          <p:cNvPr id="4" name="Rectangle 3"/>
          <p:cNvSpPr/>
          <p:nvPr userDrawn="1"/>
        </p:nvSpPr>
        <p:spPr>
          <a:xfrm>
            <a:off x="0" y="0"/>
            <a:ext cx="12195175" cy="6859587"/>
          </a:xfrm>
          <a:prstGeom prst="rect">
            <a:avLst/>
          </a:prstGeom>
          <a:solidFill>
            <a:srgbClr val="39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0387" y="0"/>
            <a:ext cx="8413268" cy="6172994"/>
          </a:xfrm>
          <a:prstGeom prst="rect">
            <a:avLst/>
          </a:prstGeom>
        </p:spPr>
      </p:pic>
    </p:spTree>
    <p:extLst>
      <p:ext uri="{BB962C8B-B14F-4D97-AF65-F5344CB8AC3E}">
        <p14:creationId xmlns:p14="http://schemas.microsoft.com/office/powerpoint/2010/main" val="12296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rSlide1">
    <p:spTree>
      <p:nvGrpSpPr>
        <p:cNvPr id="1" name=""/>
        <p:cNvGrpSpPr/>
        <p:nvPr/>
      </p:nvGrpSpPr>
      <p:grpSpPr>
        <a:xfrm>
          <a:off x="0" y="0"/>
          <a:ext cx="0" cy="0"/>
          <a:chOff x="0" y="0"/>
          <a:chExt cx="0" cy="0"/>
        </a:xfrm>
      </p:grpSpPr>
      <p:sp>
        <p:nvSpPr>
          <p:cNvPr id="23"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a:solidFill>
                  <a:schemeClr val="tx1">
                    <a:lumMod val="75000"/>
                    <a:lumOff val="25000"/>
                  </a:schemeClr>
                </a:solidFill>
                <a:latin typeface="Roboto" panose="02000000000000000000" pitchFamily="2" charset="0"/>
                <a:ea typeface="Roboto" panose="02000000000000000000" pitchFamily="2" charset="0"/>
              </a:rPr>
              <a:t>© Copyright. 2020. Kale Logistics Solutions Private Limited      </a:t>
            </a:r>
          </a:p>
        </p:txBody>
      </p:sp>
      <p:sp>
        <p:nvSpPr>
          <p:cNvPr id="27"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Roboto" panose="02000000000000000000" pitchFamily="2" charset="0"/>
                <a:ea typeface="Roboto" panose="02000000000000000000" pitchFamily="2" charset="0"/>
              </a:defRPr>
            </a:lvl1pPr>
          </a:lstStyle>
          <a:p>
            <a:pPr lvl="0"/>
            <a:r>
              <a:rPr lang="en-US" dirty="0"/>
              <a:t>Click to edit Master text</a:t>
            </a:r>
          </a:p>
        </p:txBody>
      </p:sp>
      <p:sp>
        <p:nvSpPr>
          <p:cNvPr id="16" name="Text Placeholder 2"/>
          <p:cNvSpPr>
            <a:spLocks noGrp="1"/>
          </p:cNvSpPr>
          <p:nvPr>
            <p:ph idx="1"/>
          </p:nvPr>
        </p:nvSpPr>
        <p:spPr>
          <a:xfrm>
            <a:off x="417928" y="838994"/>
            <a:ext cx="11345043" cy="5410200"/>
          </a:xfrm>
          <a:prstGeom prst="rect">
            <a:avLst/>
          </a:prstGeom>
        </p:spPr>
        <p:txBody>
          <a:bodyPr vert="horz" lIns="84898" tIns="42449" rIns="84898" bIns="42449" rtlCol="0">
            <a:normAutofit/>
          </a:bodyPr>
          <a:lstStyle>
            <a:lvl1pPr>
              <a:defRPr>
                <a:solidFill>
                  <a:schemeClr val="tx1">
                    <a:lumMod val="95000"/>
                    <a:lumOff val="5000"/>
                  </a:schemeClr>
                </a:solidFill>
                <a:latin typeface="Roboto" panose="02000000000000000000" pitchFamily="2" charset="0"/>
                <a:ea typeface="Roboto" panose="02000000000000000000" pitchFamily="2" charset="0"/>
              </a:defRPr>
            </a:lvl1pPr>
            <a:lvl2pPr>
              <a:defRPr>
                <a:solidFill>
                  <a:schemeClr val="tx1">
                    <a:lumMod val="95000"/>
                    <a:lumOff val="5000"/>
                  </a:schemeClr>
                </a:solidFill>
                <a:latin typeface="Roboto" panose="02000000000000000000" pitchFamily="2" charset="0"/>
                <a:ea typeface="Roboto" panose="02000000000000000000" pitchFamily="2" charset="0"/>
              </a:defRPr>
            </a:lvl2pPr>
            <a:lvl3pPr>
              <a:defRPr>
                <a:solidFill>
                  <a:schemeClr val="tx1">
                    <a:lumMod val="95000"/>
                    <a:lumOff val="5000"/>
                  </a:schemeClr>
                </a:solidFill>
                <a:latin typeface="Roboto" panose="02000000000000000000" pitchFamily="2" charset="0"/>
                <a:ea typeface="Roboto" panose="02000000000000000000" pitchFamily="2" charset="0"/>
              </a:defRPr>
            </a:lvl3pPr>
            <a:lvl4pPr>
              <a:defRPr>
                <a:solidFill>
                  <a:schemeClr val="tx1">
                    <a:lumMod val="95000"/>
                    <a:lumOff val="5000"/>
                  </a:schemeClr>
                </a:solidFill>
                <a:latin typeface="Roboto" panose="02000000000000000000" pitchFamily="2" charset="0"/>
                <a:ea typeface="Roboto" panose="02000000000000000000" pitchFamily="2" charset="0"/>
              </a:defRPr>
            </a:lvl4pPr>
            <a:lvl5pPr>
              <a:defRPr>
                <a:solidFill>
                  <a:schemeClr val="tx1">
                    <a:lumMod val="95000"/>
                    <a:lumOff val="5000"/>
                  </a:schemeClr>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8197" y="15200"/>
            <a:ext cx="11899772" cy="638205"/>
            <a:chOff x="-8197" y="15200"/>
            <a:chExt cx="11899772" cy="638205"/>
          </a:xfrm>
        </p:grpSpPr>
        <p:pic>
          <p:nvPicPr>
            <p:cNvPr id="11" name="Picture 10"/>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2" name="Group 11"/>
            <p:cNvGrpSpPr/>
            <p:nvPr userDrawn="1"/>
          </p:nvGrpSpPr>
          <p:grpSpPr>
            <a:xfrm>
              <a:off x="-8197" y="517138"/>
              <a:ext cx="11899772" cy="136267"/>
              <a:chOff x="-8197" y="517138"/>
              <a:chExt cx="11899772" cy="136267"/>
            </a:xfrm>
          </p:grpSpPr>
          <p:cxnSp>
            <p:nvCxnSpPr>
              <p:cNvPr id="13" name="Straight Connector 12"/>
              <p:cNvCxnSpPr>
                <a:endCxn id="14"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grpSp>
      </p:grpSp>
    </p:spTree>
    <p:extLst>
      <p:ext uri="{BB962C8B-B14F-4D97-AF65-F5344CB8AC3E}">
        <p14:creationId xmlns:p14="http://schemas.microsoft.com/office/powerpoint/2010/main" val="352676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Slide">
    <p:spTree>
      <p:nvGrpSpPr>
        <p:cNvPr id="1" name=""/>
        <p:cNvGrpSpPr/>
        <p:nvPr/>
      </p:nvGrpSpPr>
      <p:grpSpPr>
        <a:xfrm>
          <a:off x="0" y="0"/>
          <a:ext cx="0" cy="0"/>
          <a:chOff x="0" y="0"/>
          <a:chExt cx="0" cy="0"/>
        </a:xfrm>
      </p:grpSpPr>
      <p:sp>
        <p:nvSpPr>
          <p:cNvPr id="4" name="Rectangle 3"/>
          <p:cNvSpPr/>
          <p:nvPr userDrawn="1"/>
        </p:nvSpPr>
        <p:spPr>
          <a:xfrm>
            <a:off x="0" y="144"/>
            <a:ext cx="12195175" cy="68595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4162"/>
          <a:stretch/>
        </p:blipFill>
        <p:spPr>
          <a:xfrm>
            <a:off x="-2770" y="0"/>
            <a:ext cx="5854980" cy="6859588"/>
          </a:xfrm>
          <a:prstGeom prst="rect">
            <a:avLst/>
          </a:prstGeom>
        </p:spPr>
      </p:pic>
      <p:cxnSp>
        <p:nvCxnSpPr>
          <p:cNvPr id="7" name="Straight Arrow Connector 6"/>
          <p:cNvCxnSpPr/>
          <p:nvPr userDrawn="1"/>
        </p:nvCxnSpPr>
        <p:spPr>
          <a:xfrm>
            <a:off x="1601787" y="5689600"/>
            <a:ext cx="10590213" cy="0"/>
          </a:xfrm>
          <a:prstGeom prst="straightConnector1">
            <a:avLst/>
          </a:prstGeom>
          <a:ln>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498858" y="5589846"/>
            <a:ext cx="199508" cy="199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0" hasCustomPrompt="1"/>
          </p:nvPr>
        </p:nvSpPr>
        <p:spPr>
          <a:xfrm>
            <a:off x="3384146" y="5039789"/>
            <a:ext cx="8378825" cy="532606"/>
          </a:xfrm>
        </p:spPr>
        <p:txBody>
          <a:bodyPr anchor="ctr">
            <a:normAutofit/>
          </a:bodyPr>
          <a:lstStyle>
            <a:lvl1pPr marL="0" indent="0" algn="r">
              <a:buNone/>
              <a:defRPr sz="2400" b="1">
                <a:solidFill>
                  <a:schemeClr val="bg1"/>
                </a:solidFill>
                <a:latin typeface="Roboto" panose="02000000000000000000" pitchFamily="2" charset="0"/>
                <a:ea typeface="Roboto" panose="02000000000000000000" pitchFamily="2" charset="0"/>
              </a:defRPr>
            </a:lvl1pPr>
          </a:lstStyle>
          <a:p>
            <a:pPr lvl="0"/>
            <a:r>
              <a:rPr lang="en-IN" dirty="0"/>
              <a:t>Divider</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9586" y="2634932"/>
            <a:ext cx="8792437" cy="1642371"/>
          </a:xfrm>
          <a:prstGeom prst="rect">
            <a:avLst/>
          </a:prstGeom>
        </p:spPr>
      </p:pic>
    </p:spTree>
    <p:extLst>
      <p:ext uri="{BB962C8B-B14F-4D97-AF65-F5344CB8AC3E}">
        <p14:creationId xmlns:p14="http://schemas.microsoft.com/office/powerpoint/2010/main" val="202062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rSlide2">
    <p:spTree>
      <p:nvGrpSpPr>
        <p:cNvPr id="1" name=""/>
        <p:cNvGrpSpPr/>
        <p:nvPr/>
      </p:nvGrpSpPr>
      <p:grpSpPr>
        <a:xfrm>
          <a:off x="0" y="0"/>
          <a:ext cx="0" cy="0"/>
          <a:chOff x="0" y="0"/>
          <a:chExt cx="0" cy="0"/>
        </a:xfrm>
      </p:grpSpPr>
      <p:sp>
        <p:nvSpPr>
          <p:cNvPr id="6"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a:solidFill>
                  <a:schemeClr val="tx1">
                    <a:lumMod val="75000"/>
                    <a:lumOff val="25000"/>
                  </a:schemeClr>
                </a:solidFill>
                <a:latin typeface="Roboto" panose="02000000000000000000" pitchFamily="2" charset="0"/>
                <a:ea typeface="Roboto" panose="02000000000000000000" pitchFamily="2" charset="0"/>
              </a:rPr>
              <a:t>© Copyright. 2020. Kale Logistics Solutions Private Limited      </a:t>
            </a:r>
          </a:p>
        </p:txBody>
      </p:sp>
      <p:sp>
        <p:nvSpPr>
          <p:cNvPr id="7"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Roboto" panose="02000000000000000000" pitchFamily="2" charset="0"/>
                <a:ea typeface="Roboto" panose="02000000000000000000" pitchFamily="2" charset="0"/>
              </a:defRPr>
            </a:lvl1pPr>
          </a:lstStyle>
          <a:p>
            <a:pPr lvl="0"/>
            <a:r>
              <a:rPr lang="en-US" dirty="0"/>
              <a:t>Click to edit Master text</a:t>
            </a:r>
          </a:p>
        </p:txBody>
      </p:sp>
      <p:grpSp>
        <p:nvGrpSpPr>
          <p:cNvPr id="12" name="Group 11"/>
          <p:cNvGrpSpPr/>
          <p:nvPr userDrawn="1"/>
        </p:nvGrpSpPr>
        <p:grpSpPr>
          <a:xfrm>
            <a:off x="-8197" y="15200"/>
            <a:ext cx="11899772" cy="638205"/>
            <a:chOff x="-8197" y="15200"/>
            <a:chExt cx="11899772" cy="638205"/>
          </a:xfrm>
        </p:grpSpPr>
        <p:pic>
          <p:nvPicPr>
            <p:cNvPr id="13" name="Picture 12"/>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4" name="Group 13"/>
            <p:cNvGrpSpPr/>
            <p:nvPr userDrawn="1"/>
          </p:nvGrpSpPr>
          <p:grpSpPr>
            <a:xfrm>
              <a:off x="-8197" y="517138"/>
              <a:ext cx="11899772" cy="136267"/>
              <a:chOff x="-8197" y="517138"/>
              <a:chExt cx="11899772" cy="136267"/>
            </a:xfrm>
          </p:grpSpPr>
          <p:cxnSp>
            <p:nvCxnSpPr>
              <p:cNvPr id="15" name="Straight Connector 14"/>
              <p:cNvCxnSpPr>
                <a:endCxn id="16"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Oval 15"/>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0321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nerSlide3">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1122363"/>
            <a:ext cx="9144000" cy="2387600"/>
          </a:xfrm>
        </p:spPr>
        <p:txBody>
          <a:bodyPr anchor="b"/>
          <a:lstStyle>
            <a:lvl1pPr algn="ctr">
              <a:defRPr sz="6000">
                <a:latin typeface="Roboto" panose="02000000000000000000" pitchFamily="2" charset="0"/>
                <a:ea typeface="Roboto" panose="02000000000000000000" pitchFamily="2" charset="0"/>
              </a:defRPr>
            </a:lvl1pPr>
          </a:lstStyle>
          <a:p>
            <a:r>
              <a:rPr lang="en-US" dirty="0"/>
              <a:t>Click to edit Master title style</a:t>
            </a:r>
          </a:p>
        </p:txBody>
      </p:sp>
      <p:sp>
        <p:nvSpPr>
          <p:cNvPr id="6"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95000"/>
                    <a:lumOff val="5000"/>
                  </a:schemeClr>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a:solidFill>
                  <a:schemeClr val="tx1">
                    <a:lumMod val="75000"/>
                    <a:lumOff val="25000"/>
                  </a:schemeClr>
                </a:solidFill>
                <a:latin typeface="Roboto" panose="02000000000000000000" pitchFamily="2" charset="0"/>
                <a:ea typeface="Roboto" panose="02000000000000000000" pitchFamily="2" charset="0"/>
              </a:rPr>
              <a:t>© Copyright. 2020. Kale Logistics Solutions Private Limited      </a:t>
            </a:r>
          </a:p>
        </p:txBody>
      </p:sp>
    </p:spTree>
    <p:extLst>
      <p:ext uri="{BB962C8B-B14F-4D97-AF65-F5344CB8AC3E}">
        <p14:creationId xmlns:p14="http://schemas.microsoft.com/office/powerpoint/2010/main" val="299863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Slide4">
    <p:spTree>
      <p:nvGrpSpPr>
        <p:cNvPr id="1" name=""/>
        <p:cNvGrpSpPr/>
        <p:nvPr/>
      </p:nvGrpSpPr>
      <p:grpSpPr>
        <a:xfrm>
          <a:off x="0" y="0"/>
          <a:ext cx="0" cy="0"/>
          <a:chOff x="0" y="0"/>
          <a:chExt cx="0" cy="0"/>
        </a:xfrm>
      </p:grpSpPr>
      <p:sp>
        <p:nvSpPr>
          <p:cNvPr id="7" name="Title 1"/>
          <p:cNvSpPr>
            <a:spLocks noGrp="1"/>
          </p:cNvSpPr>
          <p:nvPr>
            <p:ph type="title"/>
          </p:nvPr>
        </p:nvSpPr>
        <p:spPr>
          <a:xfrm>
            <a:off x="831850" y="1709738"/>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dirty="0"/>
              <a:t>Click to edit Master title style</a:t>
            </a:r>
          </a:p>
        </p:txBody>
      </p:sp>
      <p:sp>
        <p:nvSpPr>
          <p:cNvPr id="8"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95000"/>
                    <a:lumOff val="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a:solidFill>
                  <a:schemeClr val="tx1">
                    <a:lumMod val="75000"/>
                    <a:lumOff val="25000"/>
                  </a:schemeClr>
                </a:solidFill>
                <a:latin typeface="Roboto" panose="02000000000000000000" pitchFamily="2" charset="0"/>
                <a:ea typeface="Roboto" panose="02000000000000000000" pitchFamily="2" charset="0"/>
              </a:rPr>
              <a:t>© Copyright. 2020. Kale Logistics Solutions Private Limited      </a:t>
            </a:r>
          </a:p>
        </p:txBody>
      </p:sp>
      <p:sp>
        <p:nvSpPr>
          <p:cNvPr id="10"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Roboto" panose="02000000000000000000" pitchFamily="2" charset="0"/>
                <a:ea typeface="Roboto" panose="02000000000000000000" pitchFamily="2" charset="0"/>
              </a:defRPr>
            </a:lvl1pPr>
          </a:lstStyle>
          <a:p>
            <a:pPr lvl="0"/>
            <a:r>
              <a:rPr lang="en-US" dirty="0"/>
              <a:t>Click to edit Master text</a:t>
            </a:r>
          </a:p>
        </p:txBody>
      </p:sp>
      <p:grpSp>
        <p:nvGrpSpPr>
          <p:cNvPr id="15" name="Group 14"/>
          <p:cNvGrpSpPr/>
          <p:nvPr userDrawn="1"/>
        </p:nvGrpSpPr>
        <p:grpSpPr>
          <a:xfrm>
            <a:off x="-8197" y="15200"/>
            <a:ext cx="11899772" cy="638205"/>
            <a:chOff x="-8197" y="15200"/>
            <a:chExt cx="11899772" cy="638205"/>
          </a:xfrm>
        </p:grpSpPr>
        <p:pic>
          <p:nvPicPr>
            <p:cNvPr id="16" name="Picture 15"/>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7" name="Group 16"/>
            <p:cNvGrpSpPr/>
            <p:nvPr userDrawn="1"/>
          </p:nvGrpSpPr>
          <p:grpSpPr>
            <a:xfrm>
              <a:off x="-8197" y="517138"/>
              <a:ext cx="11899772" cy="136267"/>
              <a:chOff x="-8197" y="517138"/>
              <a:chExt cx="11899772" cy="136267"/>
            </a:xfrm>
          </p:grpSpPr>
          <p:cxnSp>
            <p:nvCxnSpPr>
              <p:cNvPr id="18" name="Straight Connector 17"/>
              <p:cNvCxnSpPr>
                <a:endCxn id="19"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Oval 18"/>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grpSp>
      </p:grpSp>
    </p:spTree>
    <p:extLst>
      <p:ext uri="{BB962C8B-B14F-4D97-AF65-F5344CB8AC3E}">
        <p14:creationId xmlns:p14="http://schemas.microsoft.com/office/powerpoint/2010/main" val="36609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Slide5">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838200" y="991394"/>
            <a:ext cx="5181600" cy="4351338"/>
          </a:xfrm>
        </p:spPr>
        <p:txBody>
          <a:bodyPr/>
          <a:lstStyle>
            <a:lvl1pPr>
              <a:defRPr>
                <a:solidFill>
                  <a:schemeClr val="tx1">
                    <a:lumMod val="95000"/>
                    <a:lumOff val="5000"/>
                  </a:schemeClr>
                </a:solidFill>
                <a:latin typeface="Roboto" panose="02000000000000000000" pitchFamily="2" charset="0"/>
                <a:ea typeface="Roboto" panose="02000000000000000000" pitchFamily="2" charset="0"/>
              </a:defRPr>
            </a:lvl1pPr>
            <a:lvl2pPr>
              <a:defRPr>
                <a:solidFill>
                  <a:schemeClr val="tx1">
                    <a:lumMod val="95000"/>
                    <a:lumOff val="5000"/>
                  </a:schemeClr>
                </a:solidFill>
                <a:latin typeface="Roboto" panose="02000000000000000000" pitchFamily="2" charset="0"/>
                <a:ea typeface="Roboto" panose="02000000000000000000" pitchFamily="2" charset="0"/>
              </a:defRPr>
            </a:lvl2pPr>
            <a:lvl3pPr>
              <a:defRPr>
                <a:solidFill>
                  <a:schemeClr val="tx1">
                    <a:lumMod val="95000"/>
                    <a:lumOff val="5000"/>
                  </a:schemeClr>
                </a:solidFill>
                <a:latin typeface="Roboto" panose="02000000000000000000" pitchFamily="2" charset="0"/>
                <a:ea typeface="Roboto" panose="02000000000000000000" pitchFamily="2" charset="0"/>
              </a:defRPr>
            </a:lvl3pPr>
            <a:lvl4pPr>
              <a:defRPr>
                <a:solidFill>
                  <a:schemeClr val="tx1">
                    <a:lumMod val="95000"/>
                    <a:lumOff val="5000"/>
                  </a:schemeClr>
                </a:solidFill>
                <a:latin typeface="Roboto" panose="02000000000000000000" pitchFamily="2" charset="0"/>
                <a:ea typeface="Roboto" panose="02000000000000000000" pitchFamily="2" charset="0"/>
              </a:defRPr>
            </a:lvl4pPr>
            <a:lvl5pPr>
              <a:defRPr>
                <a:solidFill>
                  <a:schemeClr val="tx1">
                    <a:lumMod val="95000"/>
                    <a:lumOff val="5000"/>
                  </a:schemeClr>
                </a:solidFill>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6172200" y="991394"/>
            <a:ext cx="5181600" cy="4351338"/>
          </a:xfrm>
        </p:spPr>
        <p:txBody>
          <a:bodyPr/>
          <a:lstStyle>
            <a:lvl1pPr>
              <a:defRPr>
                <a:solidFill>
                  <a:schemeClr val="tx1">
                    <a:lumMod val="95000"/>
                    <a:lumOff val="5000"/>
                  </a:schemeClr>
                </a:solidFill>
                <a:latin typeface="Roboto" panose="02000000000000000000" pitchFamily="2" charset="0"/>
                <a:ea typeface="Roboto" panose="02000000000000000000" pitchFamily="2" charset="0"/>
              </a:defRPr>
            </a:lvl1pPr>
            <a:lvl2pPr>
              <a:defRPr>
                <a:solidFill>
                  <a:schemeClr val="tx1">
                    <a:lumMod val="95000"/>
                    <a:lumOff val="5000"/>
                  </a:schemeClr>
                </a:solidFill>
                <a:latin typeface="Roboto" panose="02000000000000000000" pitchFamily="2" charset="0"/>
                <a:ea typeface="Roboto" panose="02000000000000000000" pitchFamily="2" charset="0"/>
              </a:defRPr>
            </a:lvl2pPr>
            <a:lvl3pPr>
              <a:defRPr>
                <a:solidFill>
                  <a:schemeClr val="tx1">
                    <a:lumMod val="95000"/>
                    <a:lumOff val="5000"/>
                  </a:schemeClr>
                </a:solidFill>
                <a:latin typeface="Roboto" panose="02000000000000000000" pitchFamily="2" charset="0"/>
                <a:ea typeface="Roboto" panose="02000000000000000000" pitchFamily="2" charset="0"/>
              </a:defRPr>
            </a:lvl3pPr>
            <a:lvl4pPr>
              <a:defRPr>
                <a:solidFill>
                  <a:schemeClr val="tx1">
                    <a:lumMod val="95000"/>
                    <a:lumOff val="5000"/>
                  </a:schemeClr>
                </a:solidFill>
                <a:latin typeface="Roboto" panose="02000000000000000000" pitchFamily="2" charset="0"/>
                <a:ea typeface="Roboto" panose="02000000000000000000" pitchFamily="2" charset="0"/>
              </a:defRPr>
            </a:lvl4pPr>
            <a:lvl5pPr>
              <a:defRPr>
                <a:solidFill>
                  <a:schemeClr val="tx1">
                    <a:lumMod val="95000"/>
                    <a:lumOff val="5000"/>
                  </a:schemeClr>
                </a:solidFill>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a:solidFill>
                  <a:schemeClr val="tx1">
                    <a:lumMod val="75000"/>
                    <a:lumOff val="25000"/>
                  </a:schemeClr>
                </a:solidFill>
                <a:latin typeface="Roboto" panose="02000000000000000000" pitchFamily="2" charset="0"/>
                <a:ea typeface="Roboto" panose="02000000000000000000" pitchFamily="2" charset="0"/>
              </a:rPr>
              <a:t>© Copyright. 2020. Kale Logistics Solutions Private Limited      </a:t>
            </a:r>
          </a:p>
        </p:txBody>
      </p:sp>
      <p:sp>
        <p:nvSpPr>
          <p:cNvPr id="12"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Roboto" panose="02000000000000000000" pitchFamily="2" charset="0"/>
                <a:ea typeface="Roboto" panose="02000000000000000000" pitchFamily="2" charset="0"/>
              </a:defRPr>
            </a:lvl1pPr>
          </a:lstStyle>
          <a:p>
            <a:pPr lvl="0"/>
            <a:r>
              <a:rPr lang="en-US" dirty="0"/>
              <a:t>Click to edit Master text</a:t>
            </a:r>
          </a:p>
        </p:txBody>
      </p:sp>
      <p:grpSp>
        <p:nvGrpSpPr>
          <p:cNvPr id="16" name="Group 15"/>
          <p:cNvGrpSpPr/>
          <p:nvPr userDrawn="1"/>
        </p:nvGrpSpPr>
        <p:grpSpPr>
          <a:xfrm>
            <a:off x="-8197" y="15200"/>
            <a:ext cx="11899772" cy="638205"/>
            <a:chOff x="-8197" y="15200"/>
            <a:chExt cx="11899772" cy="638205"/>
          </a:xfrm>
        </p:grpSpPr>
        <p:pic>
          <p:nvPicPr>
            <p:cNvPr id="17" name="Picture 16"/>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8" name="Group 17"/>
            <p:cNvGrpSpPr/>
            <p:nvPr userDrawn="1"/>
          </p:nvGrpSpPr>
          <p:grpSpPr>
            <a:xfrm>
              <a:off x="-8197" y="517138"/>
              <a:ext cx="11899772" cy="136267"/>
              <a:chOff x="-8197" y="517138"/>
              <a:chExt cx="11899772" cy="136267"/>
            </a:xfrm>
          </p:grpSpPr>
          <p:cxnSp>
            <p:nvCxnSpPr>
              <p:cNvPr id="19" name="Straight Connector 18"/>
              <p:cNvCxnSpPr>
                <a:endCxn id="20"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grpSp>
      </p:grpSp>
    </p:spTree>
    <p:extLst>
      <p:ext uri="{BB962C8B-B14F-4D97-AF65-F5344CB8AC3E}">
        <p14:creationId xmlns:p14="http://schemas.microsoft.com/office/powerpoint/2010/main" val="394427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rSlide6">
    <p:spTree>
      <p:nvGrpSpPr>
        <p:cNvPr id="1" name=""/>
        <p:cNvGrpSpPr/>
        <p:nvPr/>
      </p:nvGrpSpPr>
      <p:grpSpPr>
        <a:xfrm>
          <a:off x="0" y="0"/>
          <a:ext cx="0" cy="0"/>
          <a:chOff x="0" y="0"/>
          <a:chExt cx="0" cy="0"/>
        </a:xfrm>
      </p:grpSpPr>
      <p:sp>
        <p:nvSpPr>
          <p:cNvPr id="4" name="Title 1"/>
          <p:cNvSpPr>
            <a:spLocks noGrp="1"/>
          </p:cNvSpPr>
          <p:nvPr>
            <p:ph type="title"/>
          </p:nvPr>
        </p:nvSpPr>
        <p:spPr>
          <a:xfrm>
            <a:off x="839788" y="987424"/>
            <a:ext cx="3932237" cy="1069975"/>
          </a:xfrm>
        </p:spPr>
        <p:txBody>
          <a:bodyPr anchor="b"/>
          <a:lstStyle>
            <a:lvl1pPr algn="l">
              <a:defRPr sz="3200">
                <a:latin typeface="Roboto" panose="02000000000000000000" pitchFamily="2" charset="0"/>
                <a:ea typeface="Roboto" panose="02000000000000000000" pitchFamily="2" charset="0"/>
              </a:defRPr>
            </a:lvl1pPr>
          </a:lstStyle>
          <a:p>
            <a:r>
              <a:rPr lang="en-US" dirty="0"/>
              <a:t>Click to edit Master title style</a:t>
            </a:r>
          </a:p>
        </p:txBody>
      </p:sp>
      <p:sp>
        <p:nvSpPr>
          <p:cNvPr id="5" name="Content Placeholder 2"/>
          <p:cNvSpPr>
            <a:spLocks noGrp="1"/>
          </p:cNvSpPr>
          <p:nvPr>
            <p:ph idx="1"/>
          </p:nvPr>
        </p:nvSpPr>
        <p:spPr>
          <a:xfrm>
            <a:off x="5183188" y="987425"/>
            <a:ext cx="6172200" cy="4873625"/>
          </a:xfrm>
        </p:spPr>
        <p:txBody>
          <a:bodyPr/>
          <a:lstStyle>
            <a:lvl1pPr>
              <a:defRPr sz="2800">
                <a:solidFill>
                  <a:schemeClr val="tx1">
                    <a:lumMod val="95000"/>
                    <a:lumOff val="5000"/>
                  </a:schemeClr>
                </a:solidFill>
                <a:latin typeface="Roboto" panose="02000000000000000000" pitchFamily="2" charset="0"/>
                <a:ea typeface="Roboto" panose="02000000000000000000" pitchFamily="2" charset="0"/>
              </a:defRPr>
            </a:lvl1pPr>
            <a:lvl2pPr>
              <a:defRPr sz="2400">
                <a:solidFill>
                  <a:schemeClr val="tx1">
                    <a:lumMod val="95000"/>
                    <a:lumOff val="5000"/>
                  </a:schemeClr>
                </a:solidFill>
                <a:latin typeface="Roboto" panose="02000000000000000000" pitchFamily="2" charset="0"/>
                <a:ea typeface="Roboto" panose="02000000000000000000" pitchFamily="2" charset="0"/>
              </a:defRPr>
            </a:lvl2pPr>
            <a:lvl3pPr>
              <a:defRPr sz="2400">
                <a:solidFill>
                  <a:schemeClr val="tx1">
                    <a:lumMod val="95000"/>
                    <a:lumOff val="5000"/>
                  </a:schemeClr>
                </a:solidFill>
                <a:latin typeface="Roboto" panose="02000000000000000000" pitchFamily="2" charset="0"/>
                <a:ea typeface="Roboto" panose="02000000000000000000" pitchFamily="2" charset="0"/>
              </a:defRPr>
            </a:lvl3pPr>
            <a:lvl4pPr>
              <a:defRPr sz="2000">
                <a:solidFill>
                  <a:schemeClr val="tx1">
                    <a:lumMod val="95000"/>
                    <a:lumOff val="5000"/>
                  </a:schemeClr>
                </a:solidFill>
                <a:latin typeface="Roboto" panose="02000000000000000000" pitchFamily="2" charset="0"/>
                <a:ea typeface="Roboto" panose="02000000000000000000" pitchFamily="2" charset="0"/>
              </a:defRPr>
            </a:lvl4pPr>
            <a:lvl5pPr>
              <a:defRPr sz="2000">
                <a:solidFill>
                  <a:schemeClr val="tx1">
                    <a:lumMod val="95000"/>
                    <a:lumOff val="5000"/>
                  </a:schemeClr>
                </a:solidFill>
                <a:latin typeface="Roboto" panose="02000000000000000000" pitchFamily="2" charset="0"/>
                <a:ea typeface="Roboto" panose="02000000000000000000"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95000"/>
                    <a:lumOff val="5000"/>
                  </a:schemeClr>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5"/>
          <p:cNvSpPr txBox="1">
            <a:spLocks/>
          </p:cNvSpPr>
          <p:nvPr userDrawn="1"/>
        </p:nvSpPr>
        <p:spPr>
          <a:xfrm>
            <a:off x="393803" y="6464954"/>
            <a:ext cx="5589455" cy="304871"/>
          </a:xfrm>
          <a:prstGeom prst="rect">
            <a:avLst/>
          </a:prstGeom>
        </p:spPr>
        <p:txBody>
          <a:bodyPr anchor="ctr"/>
          <a:lstStyle>
            <a:lvl1pPr>
              <a:buFont typeface="Arial" charset="0"/>
              <a:buNone/>
              <a:defRPr sz="1000"/>
            </a:lvl1pPr>
          </a:lstStyle>
          <a:p>
            <a:pPr marL="342900" indent="-342900" fontAlgn="auto">
              <a:spcBef>
                <a:spcPct val="20000"/>
              </a:spcBef>
              <a:spcAft>
                <a:spcPts val="0"/>
              </a:spcAft>
              <a:defRPr/>
            </a:pPr>
            <a:r>
              <a:rPr lang="en-US" sz="800" dirty="0">
                <a:solidFill>
                  <a:schemeClr val="tx1">
                    <a:lumMod val="75000"/>
                    <a:lumOff val="25000"/>
                  </a:schemeClr>
                </a:solidFill>
                <a:latin typeface="Roboto" panose="02000000000000000000" pitchFamily="2" charset="0"/>
                <a:ea typeface="Roboto" panose="02000000000000000000" pitchFamily="2" charset="0"/>
              </a:rPr>
              <a:t>© Copyright. 2020. Kale Logistics Solutions Private Limited      </a:t>
            </a:r>
          </a:p>
        </p:txBody>
      </p:sp>
      <p:sp>
        <p:nvSpPr>
          <p:cNvPr id="9" name="Content Placeholder 22"/>
          <p:cNvSpPr>
            <a:spLocks noGrp="1"/>
          </p:cNvSpPr>
          <p:nvPr>
            <p:ph sz="quarter" idx="14" hasCustomPrompt="1"/>
          </p:nvPr>
        </p:nvSpPr>
        <p:spPr>
          <a:xfrm>
            <a:off x="1602892" y="44828"/>
            <a:ext cx="10160079" cy="501081"/>
          </a:xfrm>
        </p:spPr>
        <p:txBody>
          <a:bodyPr anchor="ctr">
            <a:noAutofit/>
          </a:bodyPr>
          <a:lstStyle>
            <a:lvl1pPr algn="r">
              <a:buNone/>
              <a:defRPr sz="2400" b="1">
                <a:solidFill>
                  <a:srgbClr val="0070C0"/>
                </a:solidFill>
                <a:latin typeface="Roboto" panose="02000000000000000000" pitchFamily="2" charset="0"/>
                <a:ea typeface="Roboto" panose="02000000000000000000" pitchFamily="2" charset="0"/>
              </a:defRPr>
            </a:lvl1pPr>
          </a:lstStyle>
          <a:p>
            <a:pPr lvl="0"/>
            <a:r>
              <a:rPr lang="en-US" dirty="0"/>
              <a:t>Click to edit Master text</a:t>
            </a:r>
          </a:p>
        </p:txBody>
      </p:sp>
      <p:grpSp>
        <p:nvGrpSpPr>
          <p:cNvPr id="13" name="Group 12"/>
          <p:cNvGrpSpPr/>
          <p:nvPr userDrawn="1"/>
        </p:nvGrpSpPr>
        <p:grpSpPr>
          <a:xfrm>
            <a:off x="-8197" y="15200"/>
            <a:ext cx="11899772" cy="638205"/>
            <a:chOff x="-8197" y="15200"/>
            <a:chExt cx="11899772" cy="638205"/>
          </a:xfrm>
        </p:grpSpPr>
        <p:pic>
          <p:nvPicPr>
            <p:cNvPr id="14" name="Picture 13"/>
            <p:cNvPicPr>
              <a:picLocks noChangeAspect="1"/>
            </p:cNvPicPr>
            <p:nvPr userDrawn="1"/>
          </p:nvPicPr>
          <p:blipFill rotWithShape="1">
            <a:blip r:embed="rId2"/>
            <a:srcRect l="34773" t="21875" r="33016" b="14583"/>
            <a:stretch/>
          </p:blipFill>
          <p:spPr>
            <a:xfrm>
              <a:off x="-8197" y="15200"/>
              <a:ext cx="469144" cy="520323"/>
            </a:xfrm>
            <a:prstGeom prst="rect">
              <a:avLst/>
            </a:prstGeom>
          </p:spPr>
        </p:pic>
        <p:grpSp>
          <p:nvGrpSpPr>
            <p:cNvPr id="15" name="Group 14"/>
            <p:cNvGrpSpPr/>
            <p:nvPr userDrawn="1"/>
          </p:nvGrpSpPr>
          <p:grpSpPr>
            <a:xfrm>
              <a:off x="-8197" y="517138"/>
              <a:ext cx="11899772" cy="136267"/>
              <a:chOff x="-8197" y="517138"/>
              <a:chExt cx="11899772" cy="136267"/>
            </a:xfrm>
          </p:grpSpPr>
          <p:cxnSp>
            <p:nvCxnSpPr>
              <p:cNvPr id="16" name="Straight Connector 15"/>
              <p:cNvCxnSpPr>
                <a:endCxn id="17" idx="2"/>
              </p:cNvCxnSpPr>
              <p:nvPr userDrawn="1"/>
            </p:nvCxnSpPr>
            <p:spPr>
              <a:xfrm>
                <a:off x="-8197" y="585271"/>
                <a:ext cx="11763505"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Oval 16"/>
              <p:cNvSpPr/>
              <p:nvPr userDrawn="1"/>
            </p:nvSpPr>
            <p:spPr>
              <a:xfrm>
                <a:off x="11755308" y="517138"/>
                <a:ext cx="136267" cy="1362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grpSp>
      </p:grpSp>
    </p:spTree>
    <p:extLst>
      <p:ext uri="{BB962C8B-B14F-4D97-AF65-F5344CB8AC3E}">
        <p14:creationId xmlns:p14="http://schemas.microsoft.com/office/powerpoint/2010/main" val="246749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61" y="274706"/>
            <a:ext cx="10975657" cy="1143265"/>
          </a:xfrm>
          <a:prstGeom prst="rect">
            <a:avLst/>
          </a:prstGeom>
        </p:spPr>
        <p:txBody>
          <a:bodyPr vert="horz" lIns="84898" tIns="42449" rIns="84898" bIns="42449" rtlCol="0" anchor="ctr">
            <a:normAutofit/>
          </a:bodyPr>
          <a:lstStyle/>
          <a:p>
            <a:r>
              <a:rPr lang="en-US" dirty="0"/>
              <a:t>Click to edit Master title style</a:t>
            </a:r>
          </a:p>
        </p:txBody>
      </p:sp>
      <p:sp>
        <p:nvSpPr>
          <p:cNvPr id="3" name="Text Placeholder 2"/>
          <p:cNvSpPr>
            <a:spLocks noGrp="1"/>
          </p:cNvSpPr>
          <p:nvPr>
            <p:ph type="body" idx="1"/>
          </p:nvPr>
        </p:nvSpPr>
        <p:spPr>
          <a:xfrm>
            <a:off x="609761" y="1600575"/>
            <a:ext cx="10975657" cy="4527011"/>
          </a:xfrm>
          <a:prstGeom prst="rect">
            <a:avLst/>
          </a:prstGeom>
        </p:spPr>
        <p:txBody>
          <a:bodyPr vert="horz" lIns="84898" tIns="42449" rIns="84898" bIns="4244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760" y="6357824"/>
            <a:ext cx="4573427" cy="365210"/>
          </a:xfrm>
          <a:prstGeom prst="rect">
            <a:avLst/>
          </a:prstGeom>
        </p:spPr>
        <p:txBody>
          <a:bodyPr vert="horz" lIns="84898" tIns="42449" rIns="84898" bIns="42449" rtlCol="0" anchor="ctr"/>
          <a:lstStyle>
            <a:lvl1pPr algn="l">
              <a:defRPr sz="1100">
                <a:solidFill>
                  <a:schemeClr val="tx1">
                    <a:tint val="75000"/>
                  </a:schemeClr>
                </a:solidFill>
                <a:latin typeface="Roboto" panose="02000000000000000000" pitchFamily="2" charset="0"/>
                <a:ea typeface="Roboto" panose="02000000000000000000" pitchFamily="2" charset="0"/>
              </a:defRPr>
            </a:lvl1pPr>
          </a:lstStyle>
          <a:p>
            <a:pPr marL="342900" indent="-342900">
              <a:spcBef>
                <a:spcPct val="20000"/>
              </a:spcBef>
              <a:defRPr/>
            </a:pPr>
            <a:r>
              <a:rPr lang="en-US" dirty="0">
                <a:solidFill>
                  <a:schemeClr val="tx1">
                    <a:lumMod val="65000"/>
                    <a:lumOff val="35000"/>
                  </a:schemeClr>
                </a:solidFill>
              </a:rPr>
              <a:t>2020 © Kale Logistics Solutions Private Limited. All Rights Reserved</a:t>
            </a:r>
          </a:p>
        </p:txBody>
      </p:sp>
    </p:spTree>
    <p:extLst>
      <p:ext uri="{BB962C8B-B14F-4D97-AF65-F5344CB8AC3E}">
        <p14:creationId xmlns:p14="http://schemas.microsoft.com/office/powerpoint/2010/main" val="1752573954"/>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6" r:id="rId3"/>
    <p:sldLayoutId id="2147483675" r:id="rId4"/>
    <p:sldLayoutId id="2147483673" r:id="rId5"/>
    <p:sldLayoutId id="2147483669" r:id="rId6"/>
    <p:sldLayoutId id="2147483671" r:id="rId7"/>
    <p:sldLayoutId id="2147483670" r:id="rId8"/>
    <p:sldLayoutId id="2147483672" r:id="rId9"/>
    <p:sldLayoutId id="2147483667" r:id="rId10"/>
  </p:sldLayoutIdLst>
  <p:hf hdr="0" ftr="0" dt="0"/>
  <p:txStyles>
    <p:titleStyle>
      <a:lvl1pPr algn="r" defTabSz="848986" rtl="0" eaLnBrk="1" latinLnBrk="0" hangingPunct="1">
        <a:spcBef>
          <a:spcPct val="0"/>
        </a:spcBef>
        <a:buNone/>
        <a:defRPr sz="2400" b="1" kern="1200">
          <a:solidFill>
            <a:srgbClr val="0070C0"/>
          </a:solidFill>
          <a:latin typeface="Roboto" panose="02000000000000000000" pitchFamily="2" charset="0"/>
          <a:ea typeface="Roboto" panose="02000000000000000000" pitchFamily="2" charset="0"/>
          <a:cs typeface="+mj-cs"/>
        </a:defRPr>
      </a:lvl1pPr>
    </p:titleStyle>
    <p:bodyStyle>
      <a:lvl1pPr marL="318370" indent="-318370" algn="l" defTabSz="848986" rtl="0" eaLnBrk="1" latinLnBrk="0" hangingPunct="1">
        <a:spcBef>
          <a:spcPct val="20000"/>
        </a:spcBef>
        <a:buFont typeface="Wingdings" panose="05000000000000000000" pitchFamily="2" charset="2"/>
        <a:buChar char="§"/>
        <a:defRPr sz="2000" kern="1200">
          <a:solidFill>
            <a:schemeClr val="tx1">
              <a:lumMod val="95000"/>
              <a:lumOff val="5000"/>
            </a:schemeClr>
          </a:solidFill>
          <a:latin typeface="Roboto" panose="02000000000000000000" pitchFamily="2" charset="0"/>
          <a:ea typeface="Roboto" panose="02000000000000000000" pitchFamily="2" charset="0"/>
          <a:cs typeface="+mn-cs"/>
        </a:defRPr>
      </a:lvl1pPr>
      <a:lvl2pPr marL="689802" indent="-265309" algn="l" defTabSz="848986" rtl="0" eaLnBrk="1" latinLnBrk="0" hangingPunct="1">
        <a:spcBef>
          <a:spcPct val="20000"/>
        </a:spcBef>
        <a:buFont typeface="Arial" panose="020B0604020202020204" pitchFamily="34" charset="0"/>
        <a:buChar char="•"/>
        <a:defRPr sz="1800" kern="1200">
          <a:solidFill>
            <a:schemeClr val="tx1">
              <a:lumMod val="95000"/>
              <a:lumOff val="5000"/>
            </a:schemeClr>
          </a:solidFill>
          <a:latin typeface="Roboto" panose="02000000000000000000" pitchFamily="2" charset="0"/>
          <a:ea typeface="Roboto" panose="02000000000000000000" pitchFamily="2" charset="0"/>
          <a:cs typeface="+mn-cs"/>
        </a:defRPr>
      </a:lvl2pPr>
      <a:lvl3pPr marL="1061233" indent="-212247" algn="l" defTabSz="848986" rtl="0" eaLnBrk="1" latinLnBrk="0" hangingPunct="1">
        <a:spcBef>
          <a:spcPct val="20000"/>
        </a:spcBef>
        <a:buFont typeface="Courier New" panose="02070309020205020404" pitchFamily="49" charset="0"/>
        <a:buChar char="o"/>
        <a:defRPr sz="1600" kern="1200">
          <a:solidFill>
            <a:schemeClr val="tx1">
              <a:lumMod val="95000"/>
              <a:lumOff val="5000"/>
            </a:schemeClr>
          </a:solidFill>
          <a:latin typeface="Roboto" panose="02000000000000000000" pitchFamily="2" charset="0"/>
          <a:ea typeface="Roboto" panose="02000000000000000000" pitchFamily="2" charset="0"/>
          <a:cs typeface="+mn-cs"/>
        </a:defRPr>
      </a:lvl3pPr>
      <a:lvl4pPr marL="1485726" indent="-212247" algn="l" defTabSz="848986" rtl="0" eaLnBrk="1" latinLnBrk="0" hangingPunct="1">
        <a:spcBef>
          <a:spcPct val="20000"/>
        </a:spcBef>
        <a:buFont typeface="Arial" pitchFamily="34" charset="0"/>
        <a:buChar char="–"/>
        <a:defRPr sz="1400" kern="1200">
          <a:solidFill>
            <a:schemeClr val="tx1">
              <a:lumMod val="95000"/>
              <a:lumOff val="5000"/>
            </a:schemeClr>
          </a:solidFill>
          <a:latin typeface="Roboto" panose="02000000000000000000" pitchFamily="2" charset="0"/>
          <a:ea typeface="Roboto" panose="02000000000000000000" pitchFamily="2" charset="0"/>
          <a:cs typeface="+mn-cs"/>
        </a:defRPr>
      </a:lvl4pPr>
      <a:lvl5pPr marL="1910219" indent="-212247" algn="l" defTabSz="848986" rtl="0" eaLnBrk="1" latinLnBrk="0" hangingPunct="1">
        <a:spcBef>
          <a:spcPct val="20000"/>
        </a:spcBef>
        <a:buFont typeface="Arial" pitchFamily="34" charset="0"/>
        <a:buChar char="»"/>
        <a:defRPr sz="1200" kern="1200">
          <a:solidFill>
            <a:schemeClr val="tx1">
              <a:lumMod val="95000"/>
              <a:lumOff val="5000"/>
            </a:schemeClr>
          </a:solidFill>
          <a:latin typeface="Roboto" panose="02000000000000000000" pitchFamily="2" charset="0"/>
          <a:ea typeface="Roboto" panose="02000000000000000000" pitchFamily="2" charset="0"/>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48986" rtl="0" eaLnBrk="1" latinLnBrk="0" hangingPunct="1">
        <a:defRPr sz="1700" kern="1200">
          <a:solidFill>
            <a:schemeClr val="tx1"/>
          </a:solidFill>
          <a:latin typeface="+mn-lt"/>
          <a:ea typeface="+mn-ea"/>
          <a:cs typeface="+mn-cs"/>
        </a:defRPr>
      </a:lvl1pPr>
      <a:lvl2pPr marL="424493" algn="l" defTabSz="848986" rtl="0" eaLnBrk="1" latinLnBrk="0" hangingPunct="1">
        <a:defRPr sz="1700" kern="1200">
          <a:solidFill>
            <a:schemeClr val="tx1"/>
          </a:solidFill>
          <a:latin typeface="+mn-lt"/>
          <a:ea typeface="+mn-ea"/>
          <a:cs typeface="+mn-cs"/>
        </a:defRPr>
      </a:lvl2pPr>
      <a:lvl3pPr marL="848986" algn="l" defTabSz="848986" rtl="0" eaLnBrk="1" latinLnBrk="0" hangingPunct="1">
        <a:defRPr sz="1700" kern="1200">
          <a:solidFill>
            <a:schemeClr val="tx1"/>
          </a:solidFill>
          <a:latin typeface="+mn-lt"/>
          <a:ea typeface="+mn-ea"/>
          <a:cs typeface="+mn-cs"/>
        </a:defRPr>
      </a:lvl3pPr>
      <a:lvl4pPr marL="1273480" algn="l" defTabSz="848986" rtl="0" eaLnBrk="1" latinLnBrk="0" hangingPunct="1">
        <a:defRPr sz="1700" kern="1200">
          <a:solidFill>
            <a:schemeClr val="tx1"/>
          </a:solidFill>
          <a:latin typeface="+mn-lt"/>
          <a:ea typeface="+mn-ea"/>
          <a:cs typeface="+mn-cs"/>
        </a:defRPr>
      </a:lvl4pPr>
      <a:lvl5pPr marL="1697973" algn="l" defTabSz="848986" rtl="0" eaLnBrk="1" latinLnBrk="0" hangingPunct="1">
        <a:defRPr sz="1700" kern="1200">
          <a:solidFill>
            <a:schemeClr val="tx1"/>
          </a:solidFill>
          <a:latin typeface="+mn-lt"/>
          <a:ea typeface="+mn-ea"/>
          <a:cs typeface="+mn-cs"/>
        </a:defRPr>
      </a:lvl5pPr>
      <a:lvl6pPr marL="2122466" algn="l" defTabSz="848986" rtl="0" eaLnBrk="1" latinLnBrk="0" hangingPunct="1">
        <a:defRPr sz="1700" kern="1200">
          <a:solidFill>
            <a:schemeClr val="tx1"/>
          </a:solidFill>
          <a:latin typeface="+mn-lt"/>
          <a:ea typeface="+mn-ea"/>
          <a:cs typeface="+mn-cs"/>
        </a:defRPr>
      </a:lvl6pPr>
      <a:lvl7pPr marL="2546959" algn="l" defTabSz="848986" rtl="0" eaLnBrk="1" latinLnBrk="0" hangingPunct="1">
        <a:defRPr sz="1700" kern="1200">
          <a:solidFill>
            <a:schemeClr val="tx1"/>
          </a:solidFill>
          <a:latin typeface="+mn-lt"/>
          <a:ea typeface="+mn-ea"/>
          <a:cs typeface="+mn-cs"/>
        </a:defRPr>
      </a:lvl7pPr>
      <a:lvl8pPr marL="2971453" algn="l" defTabSz="848986" rtl="0" eaLnBrk="1" latinLnBrk="0" hangingPunct="1">
        <a:defRPr sz="1700" kern="1200">
          <a:solidFill>
            <a:schemeClr val="tx1"/>
          </a:solidFill>
          <a:latin typeface="+mn-lt"/>
          <a:ea typeface="+mn-ea"/>
          <a:cs typeface="+mn-cs"/>
        </a:defRPr>
      </a:lvl8pPr>
      <a:lvl9pPr marL="3395946" algn="l" defTabSz="84898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26.png"/><Relationship Id="rId3" Type="http://schemas.openxmlformats.org/officeDocument/2006/relationships/image" Target="../media/image41.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51.png"/><Relationship Id="rId16" Type="http://schemas.openxmlformats.org/officeDocument/2006/relationships/image" Target="../media/image62.png"/><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58.png"/><Relationship Id="rId5" Type="http://schemas.openxmlformats.org/officeDocument/2006/relationships/image" Target="../media/image53.png"/><Relationship Id="rId1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0.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26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Complete Suite of e-services for your business continuity</a:t>
            </a:r>
          </a:p>
        </p:txBody>
      </p:sp>
      <p:sp>
        <p:nvSpPr>
          <p:cNvPr id="27" name="Rectangle: Rounded Corners 26">
            <a:extLst>
              <a:ext uri="{FF2B5EF4-FFF2-40B4-BE49-F238E27FC236}">
                <a16:creationId xmlns:a16="http://schemas.microsoft.com/office/drawing/2014/main" id="{069B333B-1CA6-42B5-A3E0-8CF770A17AE9}"/>
              </a:ext>
            </a:extLst>
          </p:cNvPr>
          <p:cNvSpPr/>
          <p:nvPr/>
        </p:nvSpPr>
        <p:spPr>
          <a:xfrm>
            <a:off x="409161" y="877025"/>
            <a:ext cx="5479774" cy="62616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latin typeface="Roboto" panose="02000000000000000000" pitchFamily="2" charset="0"/>
                <a:ea typeface="Roboto" panose="02000000000000000000" pitchFamily="2" charset="0"/>
                <a:cs typeface="Roboto" panose="02000000000000000000" pitchFamily="2" charset="0"/>
              </a:rPr>
              <a:t>Air Cargo</a:t>
            </a:r>
          </a:p>
        </p:txBody>
      </p:sp>
      <p:sp>
        <p:nvSpPr>
          <p:cNvPr id="28" name="Rectangle: Rounded Corners 27">
            <a:extLst>
              <a:ext uri="{FF2B5EF4-FFF2-40B4-BE49-F238E27FC236}">
                <a16:creationId xmlns:a16="http://schemas.microsoft.com/office/drawing/2014/main" id="{9106FE25-D680-408F-9195-BCC7AFBD1625}"/>
              </a:ext>
            </a:extLst>
          </p:cNvPr>
          <p:cNvSpPr/>
          <p:nvPr/>
        </p:nvSpPr>
        <p:spPr>
          <a:xfrm>
            <a:off x="6303065" y="877025"/>
            <a:ext cx="5479774" cy="62616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800" b="1" dirty="0">
                <a:latin typeface="Roboto" panose="02000000000000000000" pitchFamily="2" charset="0"/>
                <a:ea typeface="Roboto" panose="02000000000000000000" pitchFamily="2" charset="0"/>
                <a:cs typeface="Roboto" panose="02000000000000000000" pitchFamily="2" charset="0"/>
              </a:rPr>
              <a:t>Maritime Trade</a:t>
            </a:r>
          </a:p>
        </p:txBody>
      </p:sp>
      <p:sp>
        <p:nvSpPr>
          <p:cNvPr id="29" name="TextBox 28">
            <a:extLst>
              <a:ext uri="{FF2B5EF4-FFF2-40B4-BE49-F238E27FC236}">
                <a16:creationId xmlns:a16="http://schemas.microsoft.com/office/drawing/2014/main" id="{0803CB00-5B70-4770-9582-4204EC3E479C}"/>
              </a:ext>
            </a:extLst>
          </p:cNvPr>
          <p:cNvSpPr txBox="1"/>
          <p:nvPr/>
        </p:nvSpPr>
        <p:spPr>
          <a:xfrm>
            <a:off x="270695" y="2383306"/>
            <a:ext cx="1595661" cy="830997"/>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PING services – converting .pdf documents to system data</a:t>
            </a:r>
          </a:p>
        </p:txBody>
      </p:sp>
      <p:sp>
        <p:nvSpPr>
          <p:cNvPr id="30" name="TextBox 29">
            <a:extLst>
              <a:ext uri="{FF2B5EF4-FFF2-40B4-BE49-F238E27FC236}">
                <a16:creationId xmlns:a16="http://schemas.microsoft.com/office/drawing/2014/main" id="{5A9AE6CD-3647-4551-9F61-C0234BAECA90}"/>
              </a:ext>
            </a:extLst>
          </p:cNvPr>
          <p:cNvSpPr txBox="1"/>
          <p:nvPr/>
        </p:nvSpPr>
        <p:spPr>
          <a:xfrm>
            <a:off x="2351217" y="2383307"/>
            <a:ext cx="1595661" cy="1015663"/>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Delivery Orders (e-DO) between the Airlines and Forwarders</a:t>
            </a:r>
          </a:p>
        </p:txBody>
      </p:sp>
      <p:sp>
        <p:nvSpPr>
          <p:cNvPr id="31" name="TextBox 30">
            <a:extLst>
              <a:ext uri="{FF2B5EF4-FFF2-40B4-BE49-F238E27FC236}">
                <a16:creationId xmlns:a16="http://schemas.microsoft.com/office/drawing/2014/main" id="{35A5FF19-4B64-4D31-AB06-7F182C2E617D}"/>
              </a:ext>
            </a:extLst>
          </p:cNvPr>
          <p:cNvSpPr txBox="1"/>
          <p:nvPr/>
        </p:nvSpPr>
        <p:spPr>
          <a:xfrm>
            <a:off x="4293274" y="2383307"/>
            <a:ext cx="1595661" cy="830997"/>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Terminal Charges Payments </a:t>
            </a:r>
          </a:p>
        </p:txBody>
      </p:sp>
      <p:sp>
        <p:nvSpPr>
          <p:cNvPr id="32" name="TextBox 31">
            <a:extLst>
              <a:ext uri="{FF2B5EF4-FFF2-40B4-BE49-F238E27FC236}">
                <a16:creationId xmlns:a16="http://schemas.microsoft.com/office/drawing/2014/main" id="{24A82D94-7818-45BB-BF32-5110EF9A6AAC}"/>
              </a:ext>
            </a:extLst>
          </p:cNvPr>
          <p:cNvSpPr txBox="1"/>
          <p:nvPr/>
        </p:nvSpPr>
        <p:spPr>
          <a:xfrm>
            <a:off x="270695" y="4148943"/>
            <a:ext cx="1595661"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Airway Bill (e-AWB)</a:t>
            </a:r>
          </a:p>
        </p:txBody>
      </p:sp>
      <p:sp>
        <p:nvSpPr>
          <p:cNvPr id="33" name="TextBox 32">
            <a:extLst>
              <a:ext uri="{FF2B5EF4-FFF2-40B4-BE49-F238E27FC236}">
                <a16:creationId xmlns:a16="http://schemas.microsoft.com/office/drawing/2014/main" id="{580FAC5E-67C4-43EF-B8CA-5A88DBC61503}"/>
              </a:ext>
            </a:extLst>
          </p:cNvPr>
          <p:cNvSpPr txBox="1"/>
          <p:nvPr/>
        </p:nvSpPr>
        <p:spPr>
          <a:xfrm>
            <a:off x="2351217" y="4148944"/>
            <a:ext cx="1595661" cy="646331"/>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Consolidation (House) DO</a:t>
            </a:r>
          </a:p>
        </p:txBody>
      </p:sp>
      <p:sp>
        <p:nvSpPr>
          <p:cNvPr id="34" name="TextBox 33">
            <a:extLst>
              <a:ext uri="{FF2B5EF4-FFF2-40B4-BE49-F238E27FC236}">
                <a16:creationId xmlns:a16="http://schemas.microsoft.com/office/drawing/2014/main" id="{AD27295A-6F4F-401D-B6B6-74B36EA1704F}"/>
              </a:ext>
            </a:extLst>
          </p:cNvPr>
          <p:cNvSpPr txBox="1"/>
          <p:nvPr/>
        </p:nvSpPr>
        <p:spPr>
          <a:xfrm>
            <a:off x="4293274" y="4148944"/>
            <a:ext cx="1595661"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Manifest Filing for Airlines</a:t>
            </a:r>
          </a:p>
        </p:txBody>
      </p:sp>
      <p:sp>
        <p:nvSpPr>
          <p:cNvPr id="35" name="TextBox 34">
            <a:extLst>
              <a:ext uri="{FF2B5EF4-FFF2-40B4-BE49-F238E27FC236}">
                <a16:creationId xmlns:a16="http://schemas.microsoft.com/office/drawing/2014/main" id="{B12A7580-F2AD-43B0-A284-71EB89369762}"/>
              </a:ext>
            </a:extLst>
          </p:cNvPr>
          <p:cNvSpPr txBox="1"/>
          <p:nvPr/>
        </p:nvSpPr>
        <p:spPr>
          <a:xfrm>
            <a:off x="874644" y="5691788"/>
            <a:ext cx="1876296" cy="646331"/>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Consolidation Manifest Filing in Imports for Forwarders</a:t>
            </a:r>
          </a:p>
        </p:txBody>
      </p:sp>
      <p:sp>
        <p:nvSpPr>
          <p:cNvPr id="36" name="TextBox 35">
            <a:extLst>
              <a:ext uri="{FF2B5EF4-FFF2-40B4-BE49-F238E27FC236}">
                <a16:creationId xmlns:a16="http://schemas.microsoft.com/office/drawing/2014/main" id="{4B75D09D-3FDB-4947-89A5-81F298618BA5}"/>
              </a:ext>
            </a:extLst>
          </p:cNvPr>
          <p:cNvSpPr txBox="1"/>
          <p:nvPr/>
        </p:nvSpPr>
        <p:spPr>
          <a:xfrm>
            <a:off x="3255679" y="5691789"/>
            <a:ext cx="1595661"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Certificate of Origin (e-</a:t>
            </a:r>
            <a:r>
              <a:rPr lang="en-IN" sz="1200" dirty="0" err="1">
                <a:latin typeface="Roboto" panose="02000000000000000000" pitchFamily="2" charset="0"/>
                <a:ea typeface="Roboto" panose="02000000000000000000" pitchFamily="2" charset="0"/>
                <a:cs typeface="Roboto" panose="02000000000000000000" pitchFamily="2" charset="0"/>
              </a:rPr>
              <a:t>CoO</a:t>
            </a:r>
            <a:r>
              <a:rPr lang="en-IN" sz="1200" dirty="0">
                <a:latin typeface="Roboto" panose="02000000000000000000" pitchFamily="2" charset="0"/>
                <a:ea typeface="Roboto" panose="02000000000000000000" pitchFamily="2" charset="0"/>
                <a:cs typeface="Roboto" panose="02000000000000000000" pitchFamily="2" charset="0"/>
              </a:rPr>
              <a:t>)</a:t>
            </a:r>
          </a:p>
        </p:txBody>
      </p:sp>
      <p:sp>
        <p:nvSpPr>
          <p:cNvPr id="37" name="TextBox 36">
            <a:extLst>
              <a:ext uri="{FF2B5EF4-FFF2-40B4-BE49-F238E27FC236}">
                <a16:creationId xmlns:a16="http://schemas.microsoft.com/office/drawing/2014/main" id="{0793FBD3-2658-49D1-986D-E5ECFDC075E5}"/>
              </a:ext>
            </a:extLst>
          </p:cNvPr>
          <p:cNvSpPr txBox="1"/>
          <p:nvPr/>
        </p:nvSpPr>
        <p:spPr>
          <a:xfrm>
            <a:off x="6164599" y="2383306"/>
            <a:ext cx="1595661" cy="276999"/>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e-FAL</a:t>
            </a:r>
          </a:p>
        </p:txBody>
      </p:sp>
      <p:sp>
        <p:nvSpPr>
          <p:cNvPr id="38" name="TextBox 37">
            <a:extLst>
              <a:ext uri="{FF2B5EF4-FFF2-40B4-BE49-F238E27FC236}">
                <a16:creationId xmlns:a16="http://schemas.microsoft.com/office/drawing/2014/main" id="{E9EB68BC-48C8-4FFA-B1ED-67660B71F6C2}"/>
              </a:ext>
            </a:extLst>
          </p:cNvPr>
          <p:cNvSpPr txBox="1"/>
          <p:nvPr/>
        </p:nvSpPr>
        <p:spPr>
          <a:xfrm>
            <a:off x="8245121" y="2383307"/>
            <a:ext cx="1595661"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Delivery Order (e-DO)</a:t>
            </a:r>
          </a:p>
        </p:txBody>
      </p:sp>
      <p:sp>
        <p:nvSpPr>
          <p:cNvPr id="39" name="TextBox 38">
            <a:extLst>
              <a:ext uri="{FF2B5EF4-FFF2-40B4-BE49-F238E27FC236}">
                <a16:creationId xmlns:a16="http://schemas.microsoft.com/office/drawing/2014/main" id="{EF479A13-4028-4759-A5B5-C4918C2F682E}"/>
              </a:ext>
            </a:extLst>
          </p:cNvPr>
          <p:cNvSpPr txBox="1"/>
          <p:nvPr/>
        </p:nvSpPr>
        <p:spPr>
          <a:xfrm>
            <a:off x="10187178" y="2383307"/>
            <a:ext cx="1595661" cy="646331"/>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Container Appointment &amp; Slot Management</a:t>
            </a:r>
          </a:p>
        </p:txBody>
      </p:sp>
      <p:sp>
        <p:nvSpPr>
          <p:cNvPr id="40" name="TextBox 39">
            <a:extLst>
              <a:ext uri="{FF2B5EF4-FFF2-40B4-BE49-F238E27FC236}">
                <a16:creationId xmlns:a16="http://schemas.microsoft.com/office/drawing/2014/main" id="{49032D71-6B94-4B00-A6F2-7518342F78A9}"/>
              </a:ext>
            </a:extLst>
          </p:cNvPr>
          <p:cNvSpPr txBox="1"/>
          <p:nvPr/>
        </p:nvSpPr>
        <p:spPr>
          <a:xfrm>
            <a:off x="6303064" y="4148943"/>
            <a:ext cx="1595661"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Container Booking &amp; Empty Release Order </a:t>
            </a:r>
          </a:p>
        </p:txBody>
      </p:sp>
      <p:sp>
        <p:nvSpPr>
          <p:cNvPr id="41" name="TextBox 40">
            <a:extLst>
              <a:ext uri="{FF2B5EF4-FFF2-40B4-BE49-F238E27FC236}">
                <a16:creationId xmlns:a16="http://schemas.microsoft.com/office/drawing/2014/main" id="{A6D09DDC-0BA1-408F-9DCE-403538FE09C2}"/>
              </a:ext>
            </a:extLst>
          </p:cNvPr>
          <p:cNvSpPr txBox="1"/>
          <p:nvPr/>
        </p:nvSpPr>
        <p:spPr>
          <a:xfrm>
            <a:off x="8312854" y="4148944"/>
            <a:ext cx="1595661"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EDI Message Service </a:t>
            </a:r>
          </a:p>
        </p:txBody>
      </p:sp>
      <p:sp>
        <p:nvSpPr>
          <p:cNvPr id="42" name="TextBox 41">
            <a:extLst>
              <a:ext uri="{FF2B5EF4-FFF2-40B4-BE49-F238E27FC236}">
                <a16:creationId xmlns:a16="http://schemas.microsoft.com/office/drawing/2014/main" id="{D9245F23-0825-48C5-AE9F-1CEF7CD57FFB}"/>
              </a:ext>
            </a:extLst>
          </p:cNvPr>
          <p:cNvSpPr txBox="1"/>
          <p:nvPr/>
        </p:nvSpPr>
        <p:spPr>
          <a:xfrm>
            <a:off x="10187178" y="4148944"/>
            <a:ext cx="1595661"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Shipping Instructions </a:t>
            </a:r>
          </a:p>
        </p:txBody>
      </p:sp>
      <p:sp>
        <p:nvSpPr>
          <p:cNvPr id="43" name="TextBox 42">
            <a:extLst>
              <a:ext uri="{FF2B5EF4-FFF2-40B4-BE49-F238E27FC236}">
                <a16:creationId xmlns:a16="http://schemas.microsoft.com/office/drawing/2014/main" id="{0A24D045-6637-434E-9893-8D9E1CD5B099}"/>
              </a:ext>
            </a:extLst>
          </p:cNvPr>
          <p:cNvSpPr txBox="1"/>
          <p:nvPr/>
        </p:nvSpPr>
        <p:spPr>
          <a:xfrm>
            <a:off x="6822112" y="5691788"/>
            <a:ext cx="1876296" cy="276999"/>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Manifest </a:t>
            </a:r>
          </a:p>
        </p:txBody>
      </p:sp>
      <p:sp>
        <p:nvSpPr>
          <p:cNvPr id="44" name="TextBox 43">
            <a:extLst>
              <a:ext uri="{FF2B5EF4-FFF2-40B4-BE49-F238E27FC236}">
                <a16:creationId xmlns:a16="http://schemas.microsoft.com/office/drawing/2014/main" id="{7713C81E-44B1-4AA5-B191-A17F51D10BB3}"/>
              </a:ext>
            </a:extLst>
          </p:cNvPr>
          <p:cNvSpPr txBox="1"/>
          <p:nvPr/>
        </p:nvSpPr>
        <p:spPr>
          <a:xfrm>
            <a:off x="9278791" y="5691789"/>
            <a:ext cx="1595661" cy="461665"/>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Electronic Certificate of Origin (e-</a:t>
            </a:r>
            <a:r>
              <a:rPr lang="en-IN" sz="1200" dirty="0" err="1">
                <a:latin typeface="Roboto" panose="02000000000000000000" pitchFamily="2" charset="0"/>
                <a:ea typeface="Roboto" panose="02000000000000000000" pitchFamily="2" charset="0"/>
                <a:cs typeface="Roboto" panose="02000000000000000000" pitchFamily="2" charset="0"/>
              </a:rPr>
              <a:t>CoO</a:t>
            </a:r>
            <a:r>
              <a:rPr lang="en-IN" sz="1200" dirty="0">
                <a:latin typeface="Roboto" panose="02000000000000000000" pitchFamily="2" charset="0"/>
                <a:ea typeface="Roboto" panose="02000000000000000000" pitchFamily="2" charset="0"/>
                <a:cs typeface="Roboto" panose="02000000000000000000" pitchFamily="2" charset="0"/>
              </a:rPr>
              <a:t>)</a:t>
            </a:r>
          </a:p>
        </p:txBody>
      </p:sp>
      <p:pic>
        <p:nvPicPr>
          <p:cNvPr id="45" name="Picture 44">
            <a:extLst>
              <a:ext uri="{FF2B5EF4-FFF2-40B4-BE49-F238E27FC236}">
                <a16:creationId xmlns:a16="http://schemas.microsoft.com/office/drawing/2014/main" id="{9846509B-1AB0-4ECC-8328-8661F4A09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20" y="1820514"/>
            <a:ext cx="595218" cy="595218"/>
          </a:xfrm>
          <a:prstGeom prst="rect">
            <a:avLst/>
          </a:prstGeom>
        </p:spPr>
      </p:pic>
      <p:pic>
        <p:nvPicPr>
          <p:cNvPr id="46" name="Picture 45">
            <a:extLst>
              <a:ext uri="{FF2B5EF4-FFF2-40B4-BE49-F238E27FC236}">
                <a16:creationId xmlns:a16="http://schemas.microsoft.com/office/drawing/2014/main" id="{C8136552-9E5E-4140-9C57-4886012BF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739" y="1844413"/>
            <a:ext cx="532615" cy="532615"/>
          </a:xfrm>
          <a:prstGeom prst="rect">
            <a:avLst/>
          </a:prstGeom>
        </p:spPr>
      </p:pic>
      <p:pic>
        <p:nvPicPr>
          <p:cNvPr id="47" name="Picture 46">
            <a:extLst>
              <a:ext uri="{FF2B5EF4-FFF2-40B4-BE49-F238E27FC236}">
                <a16:creationId xmlns:a16="http://schemas.microsoft.com/office/drawing/2014/main" id="{F5600217-B22D-4678-B861-0FBE3EFEBC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2161" y="1800580"/>
            <a:ext cx="637886" cy="637886"/>
          </a:xfrm>
          <a:prstGeom prst="rect">
            <a:avLst/>
          </a:prstGeom>
        </p:spPr>
      </p:pic>
      <p:pic>
        <p:nvPicPr>
          <p:cNvPr id="48" name="Picture 47">
            <a:extLst>
              <a:ext uri="{FF2B5EF4-FFF2-40B4-BE49-F238E27FC236}">
                <a16:creationId xmlns:a16="http://schemas.microsoft.com/office/drawing/2014/main" id="{3AE36655-A94D-4188-B8D3-8E463AAED0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962" y="3614178"/>
            <a:ext cx="515125" cy="515125"/>
          </a:xfrm>
          <a:prstGeom prst="rect">
            <a:avLst/>
          </a:prstGeom>
        </p:spPr>
      </p:pic>
      <p:pic>
        <p:nvPicPr>
          <p:cNvPr id="49" name="Picture 48">
            <a:extLst>
              <a:ext uri="{FF2B5EF4-FFF2-40B4-BE49-F238E27FC236}">
                <a16:creationId xmlns:a16="http://schemas.microsoft.com/office/drawing/2014/main" id="{9A8A1870-95D4-4F40-91E8-6477A7B733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195" y="3601394"/>
            <a:ext cx="533159" cy="533159"/>
          </a:xfrm>
          <a:prstGeom prst="rect">
            <a:avLst/>
          </a:prstGeom>
        </p:spPr>
      </p:pic>
      <p:pic>
        <p:nvPicPr>
          <p:cNvPr id="50" name="Picture 49">
            <a:extLst>
              <a:ext uri="{FF2B5EF4-FFF2-40B4-BE49-F238E27FC236}">
                <a16:creationId xmlns:a16="http://schemas.microsoft.com/office/drawing/2014/main" id="{3EB8D3B2-EE77-4F3E-A33D-447F43605E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0830" y="3598214"/>
            <a:ext cx="533159" cy="533159"/>
          </a:xfrm>
          <a:prstGeom prst="rect">
            <a:avLst/>
          </a:prstGeom>
        </p:spPr>
      </p:pic>
      <p:pic>
        <p:nvPicPr>
          <p:cNvPr id="52" name="Picture 51">
            <a:extLst>
              <a:ext uri="{FF2B5EF4-FFF2-40B4-BE49-F238E27FC236}">
                <a16:creationId xmlns:a16="http://schemas.microsoft.com/office/drawing/2014/main" id="{7997ABA7-226C-4619-B41E-CF4E857950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5229" y="5188123"/>
            <a:ext cx="515125" cy="515125"/>
          </a:xfrm>
          <a:prstGeom prst="rect">
            <a:avLst/>
          </a:prstGeom>
        </p:spPr>
      </p:pic>
      <p:pic>
        <p:nvPicPr>
          <p:cNvPr id="54" name="Picture 53">
            <a:extLst>
              <a:ext uri="{FF2B5EF4-FFF2-40B4-BE49-F238E27FC236}">
                <a16:creationId xmlns:a16="http://schemas.microsoft.com/office/drawing/2014/main" id="{703C3968-F177-47D3-ABEF-79456D21AC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5946" y="5178852"/>
            <a:ext cx="515125" cy="515125"/>
          </a:xfrm>
          <a:prstGeom prst="rect">
            <a:avLst/>
          </a:prstGeom>
        </p:spPr>
      </p:pic>
      <p:pic>
        <p:nvPicPr>
          <p:cNvPr id="55" name="Picture 54">
            <a:extLst>
              <a:ext uri="{FF2B5EF4-FFF2-40B4-BE49-F238E27FC236}">
                <a16:creationId xmlns:a16="http://schemas.microsoft.com/office/drawing/2014/main" id="{D6A177D3-D6A6-430B-AB5D-9ADFF0E6CD3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12464" y="1810161"/>
            <a:ext cx="670543" cy="670543"/>
          </a:xfrm>
          <a:prstGeom prst="rect">
            <a:avLst/>
          </a:prstGeom>
        </p:spPr>
      </p:pic>
      <p:pic>
        <p:nvPicPr>
          <p:cNvPr id="56" name="Picture 55">
            <a:extLst>
              <a:ext uri="{FF2B5EF4-FFF2-40B4-BE49-F238E27FC236}">
                <a16:creationId xmlns:a16="http://schemas.microsoft.com/office/drawing/2014/main" id="{9BA1F0BF-0FAB-436C-A077-7D1D45857E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176" y="1844413"/>
            <a:ext cx="532615" cy="532615"/>
          </a:xfrm>
          <a:prstGeom prst="rect">
            <a:avLst/>
          </a:prstGeom>
        </p:spPr>
      </p:pic>
      <p:pic>
        <p:nvPicPr>
          <p:cNvPr id="57" name="Picture 56">
            <a:extLst>
              <a:ext uri="{FF2B5EF4-FFF2-40B4-BE49-F238E27FC236}">
                <a16:creationId xmlns:a16="http://schemas.microsoft.com/office/drawing/2014/main" id="{7757A3B1-0F1B-4973-B6B2-2221C08232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5008" y="1840720"/>
            <a:ext cx="540000" cy="540000"/>
          </a:xfrm>
          <a:prstGeom prst="rect">
            <a:avLst/>
          </a:prstGeom>
        </p:spPr>
      </p:pic>
      <p:pic>
        <p:nvPicPr>
          <p:cNvPr id="59" name="Picture 58">
            <a:extLst>
              <a:ext uri="{FF2B5EF4-FFF2-40B4-BE49-F238E27FC236}">
                <a16:creationId xmlns:a16="http://schemas.microsoft.com/office/drawing/2014/main" id="{568E99B5-0B74-4C97-8A15-91A1EEDBE12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73814" y="3555128"/>
            <a:ext cx="664100" cy="664100"/>
          </a:xfrm>
          <a:prstGeom prst="rect">
            <a:avLst/>
          </a:prstGeom>
        </p:spPr>
      </p:pic>
      <p:pic>
        <p:nvPicPr>
          <p:cNvPr id="60" name="Picture 59">
            <a:extLst>
              <a:ext uri="{FF2B5EF4-FFF2-40B4-BE49-F238E27FC236}">
                <a16:creationId xmlns:a16="http://schemas.microsoft.com/office/drawing/2014/main" id="{156E77CA-05F8-40E6-8A26-08BBD8C1CF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23081" y="3551311"/>
            <a:ext cx="544732" cy="544732"/>
          </a:xfrm>
          <a:prstGeom prst="rect">
            <a:avLst/>
          </a:prstGeom>
        </p:spPr>
      </p:pic>
      <p:pic>
        <p:nvPicPr>
          <p:cNvPr id="62" name="Picture 61">
            <a:extLst>
              <a:ext uri="{FF2B5EF4-FFF2-40B4-BE49-F238E27FC236}">
                <a16:creationId xmlns:a16="http://schemas.microsoft.com/office/drawing/2014/main" id="{A9B9AE9F-2CE0-487D-B855-FF394BD075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15583" y="3583150"/>
            <a:ext cx="538851" cy="538851"/>
          </a:xfrm>
          <a:prstGeom prst="rect">
            <a:avLst/>
          </a:prstGeom>
        </p:spPr>
      </p:pic>
      <p:pic>
        <p:nvPicPr>
          <p:cNvPr id="64" name="Picture 63">
            <a:extLst>
              <a:ext uri="{FF2B5EF4-FFF2-40B4-BE49-F238E27FC236}">
                <a16:creationId xmlns:a16="http://schemas.microsoft.com/office/drawing/2014/main" id="{90142994-B4AB-4A3F-A48B-F3E53475FB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6310" y="5128489"/>
            <a:ext cx="515125" cy="515125"/>
          </a:xfrm>
          <a:prstGeom prst="rect">
            <a:avLst/>
          </a:prstGeom>
        </p:spPr>
      </p:pic>
      <p:pic>
        <p:nvPicPr>
          <p:cNvPr id="65" name="Picture 64">
            <a:extLst>
              <a:ext uri="{FF2B5EF4-FFF2-40B4-BE49-F238E27FC236}">
                <a16:creationId xmlns:a16="http://schemas.microsoft.com/office/drawing/2014/main" id="{A5FE17AB-8646-4C7F-AB93-0FC1BF4C6D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2697" y="5188123"/>
            <a:ext cx="515125" cy="515125"/>
          </a:xfrm>
          <a:prstGeom prst="rect">
            <a:avLst/>
          </a:prstGeom>
        </p:spPr>
      </p:pic>
      <p:pic>
        <p:nvPicPr>
          <p:cNvPr id="66" name="Picture 65">
            <a:extLst>
              <a:ext uri="{FF2B5EF4-FFF2-40B4-BE49-F238E27FC236}">
                <a16:creationId xmlns:a16="http://schemas.microsoft.com/office/drawing/2014/main" id="{FE18356B-F470-4DC6-AD6B-3BAD4D2151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0782" y="5178852"/>
            <a:ext cx="515125" cy="515125"/>
          </a:xfrm>
          <a:prstGeom prst="rect">
            <a:avLst/>
          </a:prstGeom>
        </p:spPr>
      </p:pic>
      <p:cxnSp>
        <p:nvCxnSpPr>
          <p:cNvPr id="69" name="Straight Connector 68">
            <a:extLst>
              <a:ext uri="{FF2B5EF4-FFF2-40B4-BE49-F238E27FC236}">
                <a16:creationId xmlns:a16="http://schemas.microsoft.com/office/drawing/2014/main" id="{3DCCAB96-F010-4444-8487-9A0295ACA8B3}"/>
              </a:ext>
            </a:extLst>
          </p:cNvPr>
          <p:cNvCxnSpPr/>
          <p:nvPr/>
        </p:nvCxnSpPr>
        <p:spPr>
          <a:xfrm>
            <a:off x="6097587" y="839788"/>
            <a:ext cx="0" cy="579120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9AB1D92E-4768-48B0-8ADE-D0B0F9841D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18976" y="883439"/>
            <a:ext cx="550112" cy="550112"/>
          </a:xfrm>
          <a:prstGeom prst="rect">
            <a:avLst/>
          </a:prstGeom>
        </p:spPr>
      </p:pic>
      <p:pic>
        <p:nvPicPr>
          <p:cNvPr id="53" name="Picture 52">
            <a:extLst>
              <a:ext uri="{FF2B5EF4-FFF2-40B4-BE49-F238E27FC236}">
                <a16:creationId xmlns:a16="http://schemas.microsoft.com/office/drawing/2014/main" id="{BBB06938-F834-477F-9566-9833063F3A5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36661" y="964114"/>
            <a:ext cx="427644" cy="427644"/>
          </a:xfrm>
          <a:prstGeom prst="rect">
            <a:avLst/>
          </a:prstGeom>
        </p:spPr>
      </p:pic>
    </p:spTree>
    <p:extLst>
      <p:ext uri="{BB962C8B-B14F-4D97-AF65-F5344CB8AC3E}">
        <p14:creationId xmlns:p14="http://schemas.microsoft.com/office/powerpoint/2010/main" val="384050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Company Overview</a:t>
            </a:r>
          </a:p>
        </p:txBody>
      </p:sp>
      <p:sp>
        <p:nvSpPr>
          <p:cNvPr id="25" name="Freeform 66"/>
          <p:cNvSpPr>
            <a:spLocks/>
          </p:cNvSpPr>
          <p:nvPr/>
        </p:nvSpPr>
        <p:spPr bwMode="auto">
          <a:xfrm>
            <a:off x="4465776" y="3046061"/>
            <a:ext cx="1617394" cy="1615849"/>
          </a:xfrm>
          <a:custGeom>
            <a:avLst/>
            <a:gdLst>
              <a:gd name="T0" fmla="*/ 3135 w 3137"/>
              <a:gd name="T1" fmla="*/ 1518 h 3136"/>
              <a:gd name="T2" fmla="*/ 3049 w 3137"/>
              <a:gd name="T3" fmla="*/ 1048 h 3136"/>
              <a:gd name="T4" fmla="*/ 2932 w 3137"/>
              <a:gd name="T5" fmla="*/ 793 h 3136"/>
              <a:gd name="T6" fmla="*/ 2757 w 3137"/>
              <a:gd name="T7" fmla="*/ 544 h 3136"/>
              <a:gd name="T8" fmla="*/ 2280 w 3137"/>
              <a:gd name="T9" fmla="*/ 169 h 3136"/>
              <a:gd name="T10" fmla="*/ 1732 w 3137"/>
              <a:gd name="T11" fmla="*/ 9 h 3136"/>
              <a:gd name="T12" fmla="*/ 1489 w 3137"/>
              <a:gd name="T13" fmla="*/ 2 h 3136"/>
              <a:gd name="T14" fmla="*/ 1029 w 3137"/>
              <a:gd name="T15" fmla="*/ 95 h 3136"/>
              <a:gd name="T16" fmla="*/ 631 w 3137"/>
              <a:gd name="T17" fmla="*/ 311 h 3136"/>
              <a:gd name="T18" fmla="*/ 313 w 3137"/>
              <a:gd name="T19" fmla="*/ 629 h 3136"/>
              <a:gd name="T20" fmla="*/ 95 w 3137"/>
              <a:gd name="T21" fmla="*/ 1029 h 3136"/>
              <a:gd name="T22" fmla="*/ 2 w 3137"/>
              <a:gd name="T23" fmla="*/ 1487 h 3136"/>
              <a:gd name="T24" fmla="*/ 2 w 3137"/>
              <a:gd name="T25" fmla="*/ 1587 h 3136"/>
              <a:gd name="T26" fmla="*/ 92 w 3137"/>
              <a:gd name="T27" fmla="*/ 2101 h 3136"/>
              <a:gd name="T28" fmla="*/ 403 w 3137"/>
              <a:gd name="T29" fmla="*/ 2619 h 3136"/>
              <a:gd name="T30" fmla="*/ 795 w 3137"/>
              <a:gd name="T31" fmla="*/ 2931 h 3136"/>
              <a:gd name="T32" fmla="*/ 1241 w 3137"/>
              <a:gd name="T33" fmla="*/ 3102 h 3136"/>
              <a:gd name="T34" fmla="*/ 1552 w 3137"/>
              <a:gd name="T35" fmla="*/ 3136 h 3136"/>
              <a:gd name="T36" fmla="*/ 1586 w 3137"/>
              <a:gd name="T37" fmla="*/ 3136 h 3136"/>
              <a:gd name="T38" fmla="*/ 1897 w 3137"/>
              <a:gd name="T39" fmla="*/ 3102 h 3136"/>
              <a:gd name="T40" fmla="*/ 2342 w 3137"/>
              <a:gd name="T41" fmla="*/ 2931 h 3136"/>
              <a:gd name="T42" fmla="*/ 1897 w 3137"/>
              <a:gd name="T43" fmla="*/ 2761 h 3136"/>
              <a:gd name="T44" fmla="*/ 1586 w 3137"/>
              <a:gd name="T45" fmla="*/ 2728 h 3136"/>
              <a:gd name="T46" fmla="*/ 1552 w 3137"/>
              <a:gd name="T47" fmla="*/ 2728 h 3136"/>
              <a:gd name="T48" fmla="*/ 1365 w 3137"/>
              <a:gd name="T49" fmla="*/ 2711 h 3136"/>
              <a:gd name="T50" fmla="*/ 1050 w 3137"/>
              <a:gd name="T51" fmla="*/ 2608 h 3136"/>
              <a:gd name="T52" fmla="*/ 782 w 3137"/>
              <a:gd name="T53" fmla="*/ 2422 h 3136"/>
              <a:gd name="T54" fmla="*/ 576 w 3137"/>
              <a:gd name="T55" fmla="*/ 2172 h 3136"/>
              <a:gd name="T56" fmla="*/ 446 w 3137"/>
              <a:gd name="T57" fmla="*/ 1868 h 3136"/>
              <a:gd name="T58" fmla="*/ 408 w 3137"/>
              <a:gd name="T59" fmla="*/ 1587 h 3136"/>
              <a:gd name="T60" fmla="*/ 409 w 3137"/>
              <a:gd name="T61" fmla="*/ 1508 h 3136"/>
              <a:gd name="T62" fmla="*/ 478 w 3137"/>
              <a:gd name="T63" fmla="*/ 1169 h 3136"/>
              <a:gd name="T64" fmla="*/ 638 w 3137"/>
              <a:gd name="T65" fmla="*/ 874 h 3136"/>
              <a:gd name="T66" fmla="*/ 874 w 3137"/>
              <a:gd name="T67" fmla="*/ 638 h 3136"/>
              <a:gd name="T68" fmla="*/ 1169 w 3137"/>
              <a:gd name="T69" fmla="*/ 477 h 3136"/>
              <a:gd name="T70" fmla="*/ 1509 w 3137"/>
              <a:gd name="T71" fmla="*/ 408 h 3136"/>
              <a:gd name="T72" fmla="*/ 1742 w 3137"/>
              <a:gd name="T73" fmla="*/ 419 h 3136"/>
              <a:gd name="T74" fmla="*/ 2060 w 3137"/>
              <a:gd name="T75" fmla="*/ 516 h 3136"/>
              <a:gd name="T76" fmla="*/ 2334 w 3137"/>
              <a:gd name="T77" fmla="*/ 694 h 3136"/>
              <a:gd name="T78" fmla="*/ 2547 w 3137"/>
              <a:gd name="T79" fmla="*/ 940 h 3136"/>
              <a:gd name="T80" fmla="*/ 2683 w 3137"/>
              <a:gd name="T81" fmla="*/ 1239 h 3136"/>
              <a:gd name="T82" fmla="*/ 2729 w 3137"/>
              <a:gd name="T83" fmla="*/ 1518 h 3136"/>
              <a:gd name="T84" fmla="*/ 2729 w 3137"/>
              <a:gd name="T85" fmla="*/ 1543 h 3136"/>
              <a:gd name="T86" fmla="*/ 2729 w 3137"/>
              <a:gd name="T87" fmla="*/ 1587 h 3136"/>
              <a:gd name="T88" fmla="*/ 3135 w 3137"/>
              <a:gd name="T89" fmla="*/ 1569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37" h="3136">
                <a:moveTo>
                  <a:pt x="3137" y="1521"/>
                </a:moveTo>
                <a:lnTo>
                  <a:pt x="3135" y="1520"/>
                </a:lnTo>
                <a:lnTo>
                  <a:pt x="3135" y="1518"/>
                </a:lnTo>
                <a:lnTo>
                  <a:pt x="3131" y="1421"/>
                </a:lnTo>
                <a:lnTo>
                  <a:pt x="3101" y="1229"/>
                </a:lnTo>
                <a:lnTo>
                  <a:pt x="3049" y="1048"/>
                </a:lnTo>
                <a:lnTo>
                  <a:pt x="2977" y="875"/>
                </a:lnTo>
                <a:lnTo>
                  <a:pt x="2932" y="795"/>
                </a:lnTo>
                <a:lnTo>
                  <a:pt x="2932" y="793"/>
                </a:lnTo>
                <a:lnTo>
                  <a:pt x="2932" y="793"/>
                </a:lnTo>
                <a:lnTo>
                  <a:pt x="2881" y="707"/>
                </a:lnTo>
                <a:lnTo>
                  <a:pt x="2757" y="544"/>
                </a:lnTo>
                <a:lnTo>
                  <a:pt x="2616" y="399"/>
                </a:lnTo>
                <a:lnTo>
                  <a:pt x="2456" y="274"/>
                </a:lnTo>
                <a:lnTo>
                  <a:pt x="2280" y="169"/>
                </a:lnTo>
                <a:lnTo>
                  <a:pt x="2090" y="88"/>
                </a:lnTo>
                <a:lnTo>
                  <a:pt x="1889" y="32"/>
                </a:lnTo>
                <a:lnTo>
                  <a:pt x="1732" y="9"/>
                </a:lnTo>
                <a:lnTo>
                  <a:pt x="1624" y="2"/>
                </a:lnTo>
                <a:lnTo>
                  <a:pt x="1569" y="0"/>
                </a:lnTo>
                <a:lnTo>
                  <a:pt x="1489" y="2"/>
                </a:lnTo>
                <a:lnTo>
                  <a:pt x="1330" y="18"/>
                </a:lnTo>
                <a:lnTo>
                  <a:pt x="1176" y="49"/>
                </a:lnTo>
                <a:lnTo>
                  <a:pt x="1029" y="95"/>
                </a:lnTo>
                <a:lnTo>
                  <a:pt x="888" y="154"/>
                </a:lnTo>
                <a:lnTo>
                  <a:pt x="756" y="228"/>
                </a:lnTo>
                <a:lnTo>
                  <a:pt x="631" y="311"/>
                </a:lnTo>
                <a:lnTo>
                  <a:pt x="514" y="408"/>
                </a:lnTo>
                <a:lnTo>
                  <a:pt x="408" y="514"/>
                </a:lnTo>
                <a:lnTo>
                  <a:pt x="313" y="629"/>
                </a:lnTo>
                <a:lnTo>
                  <a:pt x="228" y="754"/>
                </a:lnTo>
                <a:lnTo>
                  <a:pt x="154" y="888"/>
                </a:lnTo>
                <a:lnTo>
                  <a:pt x="95" y="1029"/>
                </a:lnTo>
                <a:lnTo>
                  <a:pt x="49" y="1176"/>
                </a:lnTo>
                <a:lnTo>
                  <a:pt x="19" y="1330"/>
                </a:lnTo>
                <a:lnTo>
                  <a:pt x="2" y="1487"/>
                </a:lnTo>
                <a:lnTo>
                  <a:pt x="0" y="1569"/>
                </a:lnTo>
                <a:lnTo>
                  <a:pt x="0" y="1577"/>
                </a:lnTo>
                <a:lnTo>
                  <a:pt x="2" y="1587"/>
                </a:lnTo>
                <a:lnTo>
                  <a:pt x="4" y="1694"/>
                </a:lnTo>
                <a:lnTo>
                  <a:pt x="36" y="1903"/>
                </a:lnTo>
                <a:lnTo>
                  <a:pt x="92" y="2101"/>
                </a:lnTo>
                <a:lnTo>
                  <a:pt x="174" y="2288"/>
                </a:lnTo>
                <a:lnTo>
                  <a:pt x="278" y="2461"/>
                </a:lnTo>
                <a:lnTo>
                  <a:pt x="403" y="2619"/>
                </a:lnTo>
                <a:lnTo>
                  <a:pt x="547" y="2759"/>
                </a:lnTo>
                <a:lnTo>
                  <a:pt x="708" y="2879"/>
                </a:lnTo>
                <a:lnTo>
                  <a:pt x="795" y="2931"/>
                </a:lnTo>
                <a:lnTo>
                  <a:pt x="878" y="2977"/>
                </a:lnTo>
                <a:lnTo>
                  <a:pt x="1055" y="3051"/>
                </a:lnTo>
                <a:lnTo>
                  <a:pt x="1241" y="3102"/>
                </a:lnTo>
                <a:lnTo>
                  <a:pt x="1435" y="3131"/>
                </a:lnTo>
                <a:lnTo>
                  <a:pt x="1536" y="3136"/>
                </a:lnTo>
                <a:lnTo>
                  <a:pt x="1552" y="3136"/>
                </a:lnTo>
                <a:lnTo>
                  <a:pt x="1569" y="3136"/>
                </a:lnTo>
                <a:lnTo>
                  <a:pt x="1571" y="3136"/>
                </a:lnTo>
                <a:lnTo>
                  <a:pt x="1586" y="3136"/>
                </a:lnTo>
                <a:lnTo>
                  <a:pt x="1601" y="3136"/>
                </a:lnTo>
                <a:lnTo>
                  <a:pt x="1702" y="3131"/>
                </a:lnTo>
                <a:lnTo>
                  <a:pt x="1897" y="3102"/>
                </a:lnTo>
                <a:lnTo>
                  <a:pt x="2083" y="3051"/>
                </a:lnTo>
                <a:lnTo>
                  <a:pt x="2259" y="2977"/>
                </a:lnTo>
                <a:lnTo>
                  <a:pt x="2342" y="2931"/>
                </a:lnTo>
                <a:lnTo>
                  <a:pt x="2259" y="2887"/>
                </a:lnTo>
                <a:lnTo>
                  <a:pt x="2083" y="2813"/>
                </a:lnTo>
                <a:lnTo>
                  <a:pt x="1897" y="2761"/>
                </a:lnTo>
                <a:lnTo>
                  <a:pt x="1702" y="2733"/>
                </a:lnTo>
                <a:lnTo>
                  <a:pt x="1601" y="2728"/>
                </a:lnTo>
                <a:lnTo>
                  <a:pt x="1586" y="2728"/>
                </a:lnTo>
                <a:lnTo>
                  <a:pt x="1571" y="2728"/>
                </a:lnTo>
                <a:lnTo>
                  <a:pt x="1569" y="2728"/>
                </a:lnTo>
                <a:lnTo>
                  <a:pt x="1552" y="2728"/>
                </a:lnTo>
                <a:lnTo>
                  <a:pt x="1536" y="2728"/>
                </a:lnTo>
                <a:lnTo>
                  <a:pt x="1479" y="2726"/>
                </a:lnTo>
                <a:lnTo>
                  <a:pt x="1365" y="2711"/>
                </a:lnTo>
                <a:lnTo>
                  <a:pt x="1255" y="2687"/>
                </a:lnTo>
                <a:lnTo>
                  <a:pt x="1150" y="2652"/>
                </a:lnTo>
                <a:lnTo>
                  <a:pt x="1050" y="2608"/>
                </a:lnTo>
                <a:lnTo>
                  <a:pt x="955" y="2554"/>
                </a:lnTo>
                <a:lnTo>
                  <a:pt x="865" y="2492"/>
                </a:lnTo>
                <a:lnTo>
                  <a:pt x="782" y="2422"/>
                </a:lnTo>
                <a:lnTo>
                  <a:pt x="706" y="2346"/>
                </a:lnTo>
                <a:lnTo>
                  <a:pt x="636" y="2261"/>
                </a:lnTo>
                <a:lnTo>
                  <a:pt x="576" y="2172"/>
                </a:lnTo>
                <a:lnTo>
                  <a:pt x="524" y="2075"/>
                </a:lnTo>
                <a:lnTo>
                  <a:pt x="481" y="1974"/>
                </a:lnTo>
                <a:lnTo>
                  <a:pt x="446" y="1868"/>
                </a:lnTo>
                <a:lnTo>
                  <a:pt x="423" y="1759"/>
                </a:lnTo>
                <a:lnTo>
                  <a:pt x="410" y="1645"/>
                </a:lnTo>
                <a:lnTo>
                  <a:pt x="408" y="1587"/>
                </a:lnTo>
                <a:lnTo>
                  <a:pt x="408" y="1577"/>
                </a:lnTo>
                <a:lnTo>
                  <a:pt x="408" y="1569"/>
                </a:lnTo>
                <a:lnTo>
                  <a:pt x="409" y="1508"/>
                </a:lnTo>
                <a:lnTo>
                  <a:pt x="420" y="1392"/>
                </a:lnTo>
                <a:lnTo>
                  <a:pt x="444" y="1278"/>
                </a:lnTo>
                <a:lnTo>
                  <a:pt x="478" y="1169"/>
                </a:lnTo>
                <a:lnTo>
                  <a:pt x="521" y="1065"/>
                </a:lnTo>
                <a:lnTo>
                  <a:pt x="575" y="966"/>
                </a:lnTo>
                <a:lnTo>
                  <a:pt x="638" y="874"/>
                </a:lnTo>
                <a:lnTo>
                  <a:pt x="708" y="787"/>
                </a:lnTo>
                <a:lnTo>
                  <a:pt x="788" y="708"/>
                </a:lnTo>
                <a:lnTo>
                  <a:pt x="874" y="638"/>
                </a:lnTo>
                <a:lnTo>
                  <a:pt x="966" y="575"/>
                </a:lnTo>
                <a:lnTo>
                  <a:pt x="1065" y="521"/>
                </a:lnTo>
                <a:lnTo>
                  <a:pt x="1169" y="477"/>
                </a:lnTo>
                <a:lnTo>
                  <a:pt x="1278" y="444"/>
                </a:lnTo>
                <a:lnTo>
                  <a:pt x="1392" y="421"/>
                </a:lnTo>
                <a:lnTo>
                  <a:pt x="1509" y="408"/>
                </a:lnTo>
                <a:lnTo>
                  <a:pt x="1569" y="408"/>
                </a:lnTo>
                <a:lnTo>
                  <a:pt x="1627" y="408"/>
                </a:lnTo>
                <a:lnTo>
                  <a:pt x="1742" y="419"/>
                </a:lnTo>
                <a:lnTo>
                  <a:pt x="1851" y="442"/>
                </a:lnTo>
                <a:lnTo>
                  <a:pt x="1958" y="474"/>
                </a:lnTo>
                <a:lnTo>
                  <a:pt x="2060" y="516"/>
                </a:lnTo>
                <a:lnTo>
                  <a:pt x="2158" y="567"/>
                </a:lnTo>
                <a:lnTo>
                  <a:pt x="2249" y="626"/>
                </a:lnTo>
                <a:lnTo>
                  <a:pt x="2334" y="694"/>
                </a:lnTo>
                <a:lnTo>
                  <a:pt x="2411" y="769"/>
                </a:lnTo>
                <a:lnTo>
                  <a:pt x="2483" y="851"/>
                </a:lnTo>
                <a:lnTo>
                  <a:pt x="2547" y="940"/>
                </a:lnTo>
                <a:lnTo>
                  <a:pt x="2601" y="1035"/>
                </a:lnTo>
                <a:lnTo>
                  <a:pt x="2647" y="1134"/>
                </a:lnTo>
                <a:lnTo>
                  <a:pt x="2683" y="1239"/>
                </a:lnTo>
                <a:lnTo>
                  <a:pt x="2709" y="1347"/>
                </a:lnTo>
                <a:lnTo>
                  <a:pt x="2725" y="1461"/>
                </a:lnTo>
                <a:lnTo>
                  <a:pt x="2729" y="1518"/>
                </a:lnTo>
                <a:lnTo>
                  <a:pt x="2729" y="1518"/>
                </a:lnTo>
                <a:lnTo>
                  <a:pt x="2729" y="1520"/>
                </a:lnTo>
                <a:lnTo>
                  <a:pt x="2729" y="1543"/>
                </a:lnTo>
                <a:lnTo>
                  <a:pt x="2729" y="1569"/>
                </a:lnTo>
                <a:lnTo>
                  <a:pt x="2729" y="1577"/>
                </a:lnTo>
                <a:lnTo>
                  <a:pt x="2729" y="1587"/>
                </a:lnTo>
                <a:lnTo>
                  <a:pt x="3135" y="1587"/>
                </a:lnTo>
                <a:lnTo>
                  <a:pt x="3135" y="1577"/>
                </a:lnTo>
                <a:lnTo>
                  <a:pt x="3135" y="1569"/>
                </a:lnTo>
                <a:lnTo>
                  <a:pt x="3135" y="1544"/>
                </a:lnTo>
                <a:lnTo>
                  <a:pt x="3137" y="1521"/>
                </a:ln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Roboto" panose="02000000000000000000" pitchFamily="2" charset="0"/>
            </a:endParaRPr>
          </a:p>
        </p:txBody>
      </p:sp>
      <p:sp>
        <p:nvSpPr>
          <p:cNvPr id="26" name="Freeform 67"/>
          <p:cNvSpPr>
            <a:spLocks/>
          </p:cNvSpPr>
          <p:nvPr/>
        </p:nvSpPr>
        <p:spPr bwMode="auto">
          <a:xfrm>
            <a:off x="2935745" y="4451616"/>
            <a:ext cx="3197678" cy="1615849"/>
          </a:xfrm>
          <a:custGeom>
            <a:avLst/>
            <a:gdLst>
              <a:gd name="T0" fmla="*/ 5149 w 6203"/>
              <a:gd name="T1" fmla="*/ 85 h 3134"/>
              <a:gd name="T2" fmla="*/ 4668 w 6203"/>
              <a:gd name="T3" fmla="*/ 0 h 3134"/>
              <a:gd name="T4" fmla="*/ 4637 w 6203"/>
              <a:gd name="T5" fmla="*/ 406 h 3134"/>
              <a:gd name="T6" fmla="*/ 4726 w 6203"/>
              <a:gd name="T7" fmla="*/ 409 h 3134"/>
              <a:gd name="T8" fmla="*/ 5057 w 6203"/>
              <a:gd name="T9" fmla="*/ 485 h 3134"/>
              <a:gd name="T10" fmla="*/ 5345 w 6203"/>
              <a:gd name="T11" fmla="*/ 648 h 3134"/>
              <a:gd name="T12" fmla="*/ 5574 w 6203"/>
              <a:gd name="T13" fmla="*/ 882 h 3134"/>
              <a:gd name="T14" fmla="*/ 5728 w 6203"/>
              <a:gd name="T15" fmla="*/ 1174 h 3134"/>
              <a:gd name="T16" fmla="*/ 5795 w 6203"/>
              <a:gd name="T17" fmla="*/ 1508 h 3134"/>
              <a:gd name="T18" fmla="*/ 5784 w 6203"/>
              <a:gd name="T19" fmla="*/ 1744 h 3134"/>
              <a:gd name="T20" fmla="*/ 5682 w 6203"/>
              <a:gd name="T21" fmla="*/ 2071 h 3134"/>
              <a:gd name="T22" fmla="*/ 5495 w 6203"/>
              <a:gd name="T23" fmla="*/ 2347 h 3134"/>
              <a:gd name="T24" fmla="*/ 5238 w 6203"/>
              <a:gd name="T25" fmla="*/ 2560 h 3134"/>
              <a:gd name="T26" fmla="*/ 4926 w 6203"/>
              <a:gd name="T27" fmla="*/ 2691 h 3134"/>
              <a:gd name="T28" fmla="*/ 4637 w 6203"/>
              <a:gd name="T29" fmla="*/ 2728 h 3134"/>
              <a:gd name="T30" fmla="*/ 4635 w 6203"/>
              <a:gd name="T31" fmla="*/ 2728 h 3134"/>
              <a:gd name="T32" fmla="*/ 4350 w 6203"/>
              <a:gd name="T33" fmla="*/ 2694 h 3134"/>
              <a:gd name="T34" fmla="*/ 4044 w 6203"/>
              <a:gd name="T35" fmla="*/ 2567 h 3134"/>
              <a:gd name="T36" fmla="*/ 3789 w 6203"/>
              <a:gd name="T37" fmla="*/ 2363 h 3134"/>
              <a:gd name="T38" fmla="*/ 3600 w 6203"/>
              <a:gd name="T39" fmla="*/ 2095 h 3134"/>
              <a:gd name="T40" fmla="*/ 3492 w 6203"/>
              <a:gd name="T41" fmla="*/ 1780 h 3134"/>
              <a:gd name="T42" fmla="*/ 3475 w 6203"/>
              <a:gd name="T43" fmla="*/ 1608 h 3134"/>
              <a:gd name="T44" fmla="*/ 3474 w 6203"/>
              <a:gd name="T45" fmla="*/ 1547 h 3134"/>
              <a:gd name="T46" fmla="*/ 3474 w 6203"/>
              <a:gd name="T47" fmla="*/ 1520 h 3134"/>
              <a:gd name="T48" fmla="*/ 3436 w 6203"/>
              <a:gd name="T49" fmla="*/ 1301 h 3134"/>
              <a:gd name="T50" fmla="*/ 3190 w 6203"/>
              <a:gd name="T51" fmla="*/ 957 h 3134"/>
              <a:gd name="T52" fmla="*/ 2830 w 6203"/>
              <a:gd name="T53" fmla="*/ 802 h 3134"/>
              <a:gd name="T54" fmla="*/ 1582 w 6203"/>
              <a:gd name="T55" fmla="*/ 795 h 3134"/>
              <a:gd name="T56" fmla="*/ 2725 w 6203"/>
              <a:gd name="T57" fmla="*/ 1177 h 3134"/>
              <a:gd name="T58" fmla="*/ 2891 w 6203"/>
              <a:gd name="T59" fmla="*/ 1220 h 3134"/>
              <a:gd name="T60" fmla="*/ 3029 w 6203"/>
              <a:gd name="T61" fmla="*/ 1361 h 3134"/>
              <a:gd name="T62" fmla="*/ 3068 w 6203"/>
              <a:gd name="T63" fmla="*/ 1528 h 3134"/>
              <a:gd name="T64" fmla="*/ 3066 w 6203"/>
              <a:gd name="T65" fmla="*/ 1567 h 3134"/>
              <a:gd name="T66" fmla="*/ 3072 w 6203"/>
              <a:gd name="T67" fmla="*/ 1704 h 3134"/>
              <a:gd name="T68" fmla="*/ 3226 w 6203"/>
              <a:gd name="T69" fmla="*/ 2258 h 3134"/>
              <a:gd name="T70" fmla="*/ 3446 w 6203"/>
              <a:gd name="T71" fmla="*/ 2590 h 3134"/>
              <a:gd name="T72" fmla="*/ 3924 w 6203"/>
              <a:gd name="T73" fmla="*/ 2966 h 3134"/>
              <a:gd name="T74" fmla="*/ 4473 w 6203"/>
              <a:gd name="T75" fmla="*/ 3127 h 3134"/>
              <a:gd name="T76" fmla="*/ 4637 w 6203"/>
              <a:gd name="T77" fmla="*/ 3134 h 3134"/>
              <a:gd name="T78" fmla="*/ 4717 w 6203"/>
              <a:gd name="T79" fmla="*/ 3133 h 3134"/>
              <a:gd name="T80" fmla="*/ 5175 w 6203"/>
              <a:gd name="T81" fmla="*/ 3039 h 3134"/>
              <a:gd name="T82" fmla="*/ 5574 w 6203"/>
              <a:gd name="T83" fmla="*/ 2823 h 3134"/>
              <a:gd name="T84" fmla="*/ 5892 w 6203"/>
              <a:gd name="T85" fmla="*/ 2505 h 3134"/>
              <a:gd name="T86" fmla="*/ 6109 w 6203"/>
              <a:gd name="T87" fmla="*/ 2107 h 3134"/>
              <a:gd name="T88" fmla="*/ 6201 w 6203"/>
              <a:gd name="T89" fmla="*/ 1648 h 3134"/>
              <a:gd name="T90" fmla="*/ 6196 w 6203"/>
              <a:gd name="T91" fmla="*/ 1405 h 3134"/>
              <a:gd name="T92" fmla="*/ 6034 w 6203"/>
              <a:gd name="T93" fmla="*/ 856 h 3134"/>
              <a:gd name="T94" fmla="*/ 5659 w 6203"/>
              <a:gd name="T95" fmla="*/ 379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3" h="3134">
                <a:moveTo>
                  <a:pt x="5408" y="203"/>
                </a:moveTo>
                <a:lnTo>
                  <a:pt x="5325" y="159"/>
                </a:lnTo>
                <a:lnTo>
                  <a:pt x="5149" y="85"/>
                </a:lnTo>
                <a:lnTo>
                  <a:pt x="4963" y="33"/>
                </a:lnTo>
                <a:lnTo>
                  <a:pt x="4768" y="5"/>
                </a:lnTo>
                <a:lnTo>
                  <a:pt x="4668" y="0"/>
                </a:lnTo>
                <a:lnTo>
                  <a:pt x="4652" y="0"/>
                </a:lnTo>
                <a:lnTo>
                  <a:pt x="4637" y="0"/>
                </a:lnTo>
                <a:lnTo>
                  <a:pt x="4637" y="406"/>
                </a:lnTo>
                <a:lnTo>
                  <a:pt x="4652" y="406"/>
                </a:lnTo>
                <a:lnTo>
                  <a:pt x="4668" y="408"/>
                </a:lnTo>
                <a:lnTo>
                  <a:pt x="4726" y="409"/>
                </a:lnTo>
                <a:lnTo>
                  <a:pt x="4841" y="425"/>
                </a:lnTo>
                <a:lnTo>
                  <a:pt x="4950" y="449"/>
                </a:lnTo>
                <a:lnTo>
                  <a:pt x="5057" y="485"/>
                </a:lnTo>
                <a:lnTo>
                  <a:pt x="5158" y="530"/>
                </a:lnTo>
                <a:lnTo>
                  <a:pt x="5254" y="585"/>
                </a:lnTo>
                <a:lnTo>
                  <a:pt x="5345" y="648"/>
                </a:lnTo>
                <a:lnTo>
                  <a:pt x="5428" y="718"/>
                </a:lnTo>
                <a:lnTo>
                  <a:pt x="5505" y="797"/>
                </a:lnTo>
                <a:lnTo>
                  <a:pt x="5574" y="882"/>
                </a:lnTo>
                <a:lnTo>
                  <a:pt x="5634" y="974"/>
                </a:lnTo>
                <a:lnTo>
                  <a:pt x="5686" y="1071"/>
                </a:lnTo>
                <a:lnTo>
                  <a:pt x="5728" y="1174"/>
                </a:lnTo>
                <a:lnTo>
                  <a:pt x="5761" y="1282"/>
                </a:lnTo>
                <a:lnTo>
                  <a:pt x="5784" y="1393"/>
                </a:lnTo>
                <a:lnTo>
                  <a:pt x="5795" y="1508"/>
                </a:lnTo>
                <a:lnTo>
                  <a:pt x="5795" y="1567"/>
                </a:lnTo>
                <a:lnTo>
                  <a:pt x="5795" y="1628"/>
                </a:lnTo>
                <a:lnTo>
                  <a:pt x="5784" y="1744"/>
                </a:lnTo>
                <a:lnTo>
                  <a:pt x="5759" y="1858"/>
                </a:lnTo>
                <a:lnTo>
                  <a:pt x="5726" y="1966"/>
                </a:lnTo>
                <a:lnTo>
                  <a:pt x="5682" y="2071"/>
                </a:lnTo>
                <a:lnTo>
                  <a:pt x="5628" y="2169"/>
                </a:lnTo>
                <a:lnTo>
                  <a:pt x="5567" y="2262"/>
                </a:lnTo>
                <a:lnTo>
                  <a:pt x="5495" y="2347"/>
                </a:lnTo>
                <a:lnTo>
                  <a:pt x="5417" y="2426"/>
                </a:lnTo>
                <a:lnTo>
                  <a:pt x="5331" y="2497"/>
                </a:lnTo>
                <a:lnTo>
                  <a:pt x="5238" y="2560"/>
                </a:lnTo>
                <a:lnTo>
                  <a:pt x="5139" y="2613"/>
                </a:lnTo>
                <a:lnTo>
                  <a:pt x="5035" y="2658"/>
                </a:lnTo>
                <a:lnTo>
                  <a:pt x="4926" y="2691"/>
                </a:lnTo>
                <a:lnTo>
                  <a:pt x="4814" y="2715"/>
                </a:lnTo>
                <a:lnTo>
                  <a:pt x="4696" y="2727"/>
                </a:lnTo>
                <a:lnTo>
                  <a:pt x="4637" y="2728"/>
                </a:lnTo>
                <a:lnTo>
                  <a:pt x="4637" y="2728"/>
                </a:lnTo>
                <a:lnTo>
                  <a:pt x="4637" y="2728"/>
                </a:lnTo>
                <a:lnTo>
                  <a:pt x="4635" y="2728"/>
                </a:lnTo>
                <a:lnTo>
                  <a:pt x="4576" y="2727"/>
                </a:lnTo>
                <a:lnTo>
                  <a:pt x="4461" y="2715"/>
                </a:lnTo>
                <a:lnTo>
                  <a:pt x="4350" y="2694"/>
                </a:lnTo>
                <a:lnTo>
                  <a:pt x="4244" y="2661"/>
                </a:lnTo>
                <a:lnTo>
                  <a:pt x="4141" y="2619"/>
                </a:lnTo>
                <a:lnTo>
                  <a:pt x="4044" y="2567"/>
                </a:lnTo>
                <a:lnTo>
                  <a:pt x="3953" y="2507"/>
                </a:lnTo>
                <a:lnTo>
                  <a:pt x="3867" y="2439"/>
                </a:lnTo>
                <a:lnTo>
                  <a:pt x="3789" y="2363"/>
                </a:lnTo>
                <a:lnTo>
                  <a:pt x="3718" y="2279"/>
                </a:lnTo>
                <a:lnTo>
                  <a:pt x="3655" y="2190"/>
                </a:lnTo>
                <a:lnTo>
                  <a:pt x="3600" y="2095"/>
                </a:lnTo>
                <a:lnTo>
                  <a:pt x="3554" y="1995"/>
                </a:lnTo>
                <a:lnTo>
                  <a:pt x="3518" y="1890"/>
                </a:lnTo>
                <a:lnTo>
                  <a:pt x="3492" y="1780"/>
                </a:lnTo>
                <a:lnTo>
                  <a:pt x="3478" y="1666"/>
                </a:lnTo>
                <a:lnTo>
                  <a:pt x="3475" y="1609"/>
                </a:lnTo>
                <a:lnTo>
                  <a:pt x="3475" y="1608"/>
                </a:lnTo>
                <a:lnTo>
                  <a:pt x="3474" y="1587"/>
                </a:lnTo>
                <a:lnTo>
                  <a:pt x="3474" y="1567"/>
                </a:lnTo>
                <a:lnTo>
                  <a:pt x="3474" y="1547"/>
                </a:lnTo>
                <a:lnTo>
                  <a:pt x="3475" y="1528"/>
                </a:lnTo>
                <a:lnTo>
                  <a:pt x="3474" y="1524"/>
                </a:lnTo>
                <a:lnTo>
                  <a:pt x="3474" y="1520"/>
                </a:lnTo>
                <a:lnTo>
                  <a:pt x="3472" y="1482"/>
                </a:lnTo>
                <a:lnTo>
                  <a:pt x="3462" y="1408"/>
                </a:lnTo>
                <a:lnTo>
                  <a:pt x="3436" y="1301"/>
                </a:lnTo>
                <a:lnTo>
                  <a:pt x="3376" y="1172"/>
                </a:lnTo>
                <a:lnTo>
                  <a:pt x="3294" y="1055"/>
                </a:lnTo>
                <a:lnTo>
                  <a:pt x="3190" y="957"/>
                </a:lnTo>
                <a:lnTo>
                  <a:pt x="3070" y="879"/>
                </a:lnTo>
                <a:lnTo>
                  <a:pt x="2938" y="825"/>
                </a:lnTo>
                <a:lnTo>
                  <a:pt x="2830" y="802"/>
                </a:lnTo>
                <a:lnTo>
                  <a:pt x="2755" y="795"/>
                </a:lnTo>
                <a:lnTo>
                  <a:pt x="2718" y="795"/>
                </a:lnTo>
                <a:lnTo>
                  <a:pt x="1582" y="795"/>
                </a:lnTo>
                <a:lnTo>
                  <a:pt x="0" y="795"/>
                </a:lnTo>
                <a:lnTo>
                  <a:pt x="0" y="1177"/>
                </a:lnTo>
                <a:lnTo>
                  <a:pt x="2725" y="1177"/>
                </a:lnTo>
                <a:lnTo>
                  <a:pt x="2761" y="1179"/>
                </a:lnTo>
                <a:lnTo>
                  <a:pt x="2829" y="1193"/>
                </a:lnTo>
                <a:lnTo>
                  <a:pt x="2891" y="1220"/>
                </a:lnTo>
                <a:lnTo>
                  <a:pt x="2947" y="1258"/>
                </a:lnTo>
                <a:lnTo>
                  <a:pt x="2993" y="1305"/>
                </a:lnTo>
                <a:lnTo>
                  <a:pt x="3029" y="1361"/>
                </a:lnTo>
                <a:lnTo>
                  <a:pt x="3055" y="1423"/>
                </a:lnTo>
                <a:lnTo>
                  <a:pt x="3066" y="1492"/>
                </a:lnTo>
                <a:lnTo>
                  <a:pt x="3068" y="1528"/>
                </a:lnTo>
                <a:lnTo>
                  <a:pt x="3068" y="1531"/>
                </a:lnTo>
                <a:lnTo>
                  <a:pt x="3066" y="1550"/>
                </a:lnTo>
                <a:lnTo>
                  <a:pt x="3066" y="1567"/>
                </a:lnTo>
                <a:lnTo>
                  <a:pt x="3066" y="1586"/>
                </a:lnTo>
                <a:lnTo>
                  <a:pt x="3068" y="1605"/>
                </a:lnTo>
                <a:lnTo>
                  <a:pt x="3072" y="1704"/>
                </a:lnTo>
                <a:lnTo>
                  <a:pt x="3101" y="1898"/>
                </a:lnTo>
                <a:lnTo>
                  <a:pt x="3153" y="2082"/>
                </a:lnTo>
                <a:lnTo>
                  <a:pt x="3226" y="2258"/>
                </a:lnTo>
                <a:lnTo>
                  <a:pt x="3271" y="2341"/>
                </a:lnTo>
                <a:lnTo>
                  <a:pt x="3322" y="2428"/>
                </a:lnTo>
                <a:lnTo>
                  <a:pt x="3446" y="2590"/>
                </a:lnTo>
                <a:lnTo>
                  <a:pt x="3589" y="2736"/>
                </a:lnTo>
                <a:lnTo>
                  <a:pt x="3748" y="2861"/>
                </a:lnTo>
                <a:lnTo>
                  <a:pt x="3924" y="2966"/>
                </a:lnTo>
                <a:lnTo>
                  <a:pt x="4113" y="3046"/>
                </a:lnTo>
                <a:lnTo>
                  <a:pt x="4314" y="3102"/>
                </a:lnTo>
                <a:lnTo>
                  <a:pt x="4473" y="3127"/>
                </a:lnTo>
                <a:lnTo>
                  <a:pt x="4581" y="3134"/>
                </a:lnTo>
                <a:lnTo>
                  <a:pt x="4635" y="3134"/>
                </a:lnTo>
                <a:lnTo>
                  <a:pt x="4637" y="3134"/>
                </a:lnTo>
                <a:lnTo>
                  <a:pt x="4637" y="3134"/>
                </a:lnTo>
                <a:lnTo>
                  <a:pt x="4637" y="3134"/>
                </a:lnTo>
                <a:lnTo>
                  <a:pt x="4717" y="3133"/>
                </a:lnTo>
                <a:lnTo>
                  <a:pt x="4876" y="3117"/>
                </a:lnTo>
                <a:lnTo>
                  <a:pt x="5028" y="3085"/>
                </a:lnTo>
                <a:lnTo>
                  <a:pt x="5175" y="3039"/>
                </a:lnTo>
                <a:lnTo>
                  <a:pt x="5316" y="2980"/>
                </a:lnTo>
                <a:lnTo>
                  <a:pt x="5449" y="2908"/>
                </a:lnTo>
                <a:lnTo>
                  <a:pt x="5574" y="2823"/>
                </a:lnTo>
                <a:lnTo>
                  <a:pt x="5690" y="2727"/>
                </a:lnTo>
                <a:lnTo>
                  <a:pt x="5797" y="2620"/>
                </a:lnTo>
                <a:lnTo>
                  <a:pt x="5892" y="2505"/>
                </a:lnTo>
                <a:lnTo>
                  <a:pt x="5977" y="2380"/>
                </a:lnTo>
                <a:lnTo>
                  <a:pt x="6049" y="2246"/>
                </a:lnTo>
                <a:lnTo>
                  <a:pt x="6109" y="2107"/>
                </a:lnTo>
                <a:lnTo>
                  <a:pt x="6154" y="1959"/>
                </a:lnTo>
                <a:lnTo>
                  <a:pt x="6186" y="1806"/>
                </a:lnTo>
                <a:lnTo>
                  <a:pt x="6201" y="1648"/>
                </a:lnTo>
                <a:lnTo>
                  <a:pt x="6203" y="1567"/>
                </a:lnTo>
                <a:lnTo>
                  <a:pt x="6203" y="1513"/>
                </a:lnTo>
                <a:lnTo>
                  <a:pt x="6196" y="1405"/>
                </a:lnTo>
                <a:lnTo>
                  <a:pt x="6171" y="1246"/>
                </a:lnTo>
                <a:lnTo>
                  <a:pt x="6115" y="1046"/>
                </a:lnTo>
                <a:lnTo>
                  <a:pt x="6034" y="856"/>
                </a:lnTo>
                <a:lnTo>
                  <a:pt x="5929" y="681"/>
                </a:lnTo>
                <a:lnTo>
                  <a:pt x="5804" y="521"/>
                </a:lnTo>
                <a:lnTo>
                  <a:pt x="5659" y="379"/>
                </a:lnTo>
                <a:lnTo>
                  <a:pt x="5496" y="256"/>
                </a:lnTo>
                <a:lnTo>
                  <a:pt x="5408" y="203"/>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Roboto" panose="02000000000000000000" pitchFamily="2" charset="0"/>
            </a:endParaRPr>
          </a:p>
        </p:txBody>
      </p:sp>
      <p:sp>
        <p:nvSpPr>
          <p:cNvPr id="27" name="Freeform 68"/>
          <p:cNvSpPr>
            <a:spLocks/>
          </p:cNvSpPr>
          <p:nvPr/>
        </p:nvSpPr>
        <p:spPr bwMode="auto">
          <a:xfrm>
            <a:off x="5908443" y="1640506"/>
            <a:ext cx="807150" cy="1615849"/>
          </a:xfrm>
          <a:custGeom>
            <a:avLst/>
            <a:gdLst>
              <a:gd name="T0" fmla="*/ 1 w 1566"/>
              <a:gd name="T1" fmla="*/ 1621 h 3134"/>
              <a:gd name="T2" fmla="*/ 32 w 1566"/>
              <a:gd name="T3" fmla="*/ 1888 h 3134"/>
              <a:gd name="T4" fmla="*/ 170 w 1566"/>
              <a:gd name="T5" fmla="*/ 2278 h 3134"/>
              <a:gd name="T6" fmla="*/ 399 w 1566"/>
              <a:gd name="T7" fmla="*/ 2613 h 3134"/>
              <a:gd name="T8" fmla="*/ 707 w 1566"/>
              <a:gd name="T9" fmla="*/ 2878 h 3134"/>
              <a:gd name="T10" fmla="*/ 795 w 1566"/>
              <a:gd name="T11" fmla="*/ 2931 h 3134"/>
              <a:gd name="T12" fmla="*/ 953 w 1566"/>
              <a:gd name="T13" fmla="*/ 3008 h 3134"/>
              <a:gd name="T14" fmla="*/ 1162 w 1566"/>
              <a:gd name="T15" fmla="*/ 3082 h 3134"/>
              <a:gd name="T16" fmla="*/ 1458 w 1566"/>
              <a:gd name="T17" fmla="*/ 3131 h 3134"/>
              <a:gd name="T18" fmla="*/ 1552 w 1566"/>
              <a:gd name="T19" fmla="*/ 3134 h 3134"/>
              <a:gd name="T20" fmla="*/ 1566 w 1566"/>
              <a:gd name="T21" fmla="*/ 2728 h 3134"/>
              <a:gd name="T22" fmla="*/ 1536 w 1566"/>
              <a:gd name="T23" fmla="*/ 2726 h 3134"/>
              <a:gd name="T24" fmla="*/ 1535 w 1566"/>
              <a:gd name="T25" fmla="*/ 2726 h 3134"/>
              <a:gd name="T26" fmla="*/ 1357 w 1566"/>
              <a:gd name="T27" fmla="*/ 2709 h 3134"/>
              <a:gd name="T28" fmla="*/ 1136 w 1566"/>
              <a:gd name="T29" fmla="*/ 2644 h 3134"/>
              <a:gd name="T30" fmla="*/ 934 w 1566"/>
              <a:gd name="T31" fmla="*/ 2539 h 3134"/>
              <a:gd name="T32" fmla="*/ 759 w 1566"/>
              <a:gd name="T33" fmla="*/ 2398 h 3134"/>
              <a:gd name="T34" fmla="*/ 613 w 1566"/>
              <a:gd name="T35" fmla="*/ 2227 h 3134"/>
              <a:gd name="T36" fmla="*/ 502 w 1566"/>
              <a:gd name="T37" fmla="*/ 2029 h 3134"/>
              <a:gd name="T38" fmla="*/ 432 w 1566"/>
              <a:gd name="T39" fmla="*/ 1810 h 3134"/>
              <a:gd name="T40" fmla="*/ 406 w 1566"/>
              <a:gd name="T41" fmla="*/ 1574 h 3134"/>
              <a:gd name="T42" fmla="*/ 412 w 1566"/>
              <a:gd name="T43" fmla="*/ 1456 h 3134"/>
              <a:gd name="T44" fmla="*/ 453 w 1566"/>
              <a:gd name="T45" fmla="*/ 1242 h 3134"/>
              <a:gd name="T46" fmla="*/ 533 w 1566"/>
              <a:gd name="T47" fmla="*/ 1043 h 3134"/>
              <a:gd name="T48" fmla="*/ 646 w 1566"/>
              <a:gd name="T49" fmla="*/ 863 h 3134"/>
              <a:gd name="T50" fmla="*/ 789 w 1566"/>
              <a:gd name="T51" fmla="*/ 708 h 3134"/>
              <a:gd name="T52" fmla="*/ 959 w 1566"/>
              <a:gd name="T53" fmla="*/ 580 h 3134"/>
              <a:gd name="T54" fmla="*/ 1149 w 1566"/>
              <a:gd name="T55" fmla="*/ 485 h 3134"/>
              <a:gd name="T56" fmla="*/ 1357 w 1566"/>
              <a:gd name="T57" fmla="*/ 424 h 3134"/>
              <a:gd name="T58" fmla="*/ 1523 w 1566"/>
              <a:gd name="T59" fmla="*/ 407 h 3134"/>
              <a:gd name="T60" fmla="*/ 1566 w 1566"/>
              <a:gd name="T61" fmla="*/ 407 h 3134"/>
              <a:gd name="T62" fmla="*/ 1486 w 1566"/>
              <a:gd name="T63" fmla="*/ 1 h 3134"/>
              <a:gd name="T64" fmla="*/ 1175 w 1566"/>
              <a:gd name="T65" fmla="*/ 49 h 3134"/>
              <a:gd name="T66" fmla="*/ 887 w 1566"/>
              <a:gd name="T67" fmla="*/ 154 h 3134"/>
              <a:gd name="T68" fmla="*/ 629 w 1566"/>
              <a:gd name="T69" fmla="*/ 312 h 3134"/>
              <a:gd name="T70" fmla="*/ 406 w 1566"/>
              <a:gd name="T71" fmla="*/ 514 h 3134"/>
              <a:gd name="T72" fmla="*/ 226 w 1566"/>
              <a:gd name="T73" fmla="*/ 755 h 3134"/>
              <a:gd name="T74" fmla="*/ 95 w 1566"/>
              <a:gd name="T75" fmla="*/ 1029 h 3134"/>
              <a:gd name="T76" fmla="*/ 17 w 1566"/>
              <a:gd name="T77" fmla="*/ 1329 h 3134"/>
              <a:gd name="T78" fmla="*/ 0 w 1566"/>
              <a:gd name="T79" fmla="*/ 1567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6" h="3134">
                <a:moveTo>
                  <a:pt x="0" y="1567"/>
                </a:moveTo>
                <a:lnTo>
                  <a:pt x="1" y="1621"/>
                </a:lnTo>
                <a:lnTo>
                  <a:pt x="9" y="1729"/>
                </a:lnTo>
                <a:lnTo>
                  <a:pt x="32" y="1888"/>
                </a:lnTo>
                <a:lnTo>
                  <a:pt x="88" y="2089"/>
                </a:lnTo>
                <a:lnTo>
                  <a:pt x="170" y="2278"/>
                </a:lnTo>
                <a:lnTo>
                  <a:pt x="274" y="2453"/>
                </a:lnTo>
                <a:lnTo>
                  <a:pt x="399" y="2613"/>
                </a:lnTo>
                <a:lnTo>
                  <a:pt x="544" y="2755"/>
                </a:lnTo>
                <a:lnTo>
                  <a:pt x="707" y="2878"/>
                </a:lnTo>
                <a:lnTo>
                  <a:pt x="795" y="2931"/>
                </a:lnTo>
                <a:lnTo>
                  <a:pt x="795" y="2931"/>
                </a:lnTo>
                <a:lnTo>
                  <a:pt x="872" y="2972"/>
                </a:lnTo>
                <a:lnTo>
                  <a:pt x="953" y="3008"/>
                </a:lnTo>
                <a:lnTo>
                  <a:pt x="1021" y="3036"/>
                </a:lnTo>
                <a:lnTo>
                  <a:pt x="1162" y="3082"/>
                </a:lnTo>
                <a:lnTo>
                  <a:pt x="1307" y="3113"/>
                </a:lnTo>
                <a:lnTo>
                  <a:pt x="1458" y="3131"/>
                </a:lnTo>
                <a:lnTo>
                  <a:pt x="1536" y="3134"/>
                </a:lnTo>
                <a:lnTo>
                  <a:pt x="1552" y="3134"/>
                </a:lnTo>
                <a:lnTo>
                  <a:pt x="1566" y="3134"/>
                </a:lnTo>
                <a:lnTo>
                  <a:pt x="1566" y="2728"/>
                </a:lnTo>
                <a:lnTo>
                  <a:pt x="1550" y="2728"/>
                </a:lnTo>
                <a:lnTo>
                  <a:pt x="1536" y="2726"/>
                </a:lnTo>
                <a:lnTo>
                  <a:pt x="1536" y="2726"/>
                </a:lnTo>
                <a:lnTo>
                  <a:pt x="1535" y="2726"/>
                </a:lnTo>
                <a:lnTo>
                  <a:pt x="1476" y="2725"/>
                </a:lnTo>
                <a:lnTo>
                  <a:pt x="1357" y="2709"/>
                </a:lnTo>
                <a:lnTo>
                  <a:pt x="1244" y="2682"/>
                </a:lnTo>
                <a:lnTo>
                  <a:pt x="1136" y="2644"/>
                </a:lnTo>
                <a:lnTo>
                  <a:pt x="1032" y="2597"/>
                </a:lnTo>
                <a:lnTo>
                  <a:pt x="934" y="2539"/>
                </a:lnTo>
                <a:lnTo>
                  <a:pt x="842" y="2473"/>
                </a:lnTo>
                <a:lnTo>
                  <a:pt x="759" y="2398"/>
                </a:lnTo>
                <a:lnTo>
                  <a:pt x="681" y="2316"/>
                </a:lnTo>
                <a:lnTo>
                  <a:pt x="613" y="2227"/>
                </a:lnTo>
                <a:lnTo>
                  <a:pt x="553" y="2131"/>
                </a:lnTo>
                <a:lnTo>
                  <a:pt x="502" y="2029"/>
                </a:lnTo>
                <a:lnTo>
                  <a:pt x="462" y="1922"/>
                </a:lnTo>
                <a:lnTo>
                  <a:pt x="432" y="1810"/>
                </a:lnTo>
                <a:lnTo>
                  <a:pt x="413" y="1693"/>
                </a:lnTo>
                <a:lnTo>
                  <a:pt x="406" y="1574"/>
                </a:lnTo>
                <a:lnTo>
                  <a:pt x="409" y="1512"/>
                </a:lnTo>
                <a:lnTo>
                  <a:pt x="412" y="1456"/>
                </a:lnTo>
                <a:lnTo>
                  <a:pt x="428" y="1347"/>
                </a:lnTo>
                <a:lnTo>
                  <a:pt x="453" y="1242"/>
                </a:lnTo>
                <a:lnTo>
                  <a:pt x="488" y="1139"/>
                </a:lnTo>
                <a:lnTo>
                  <a:pt x="533" y="1043"/>
                </a:lnTo>
                <a:lnTo>
                  <a:pt x="586" y="950"/>
                </a:lnTo>
                <a:lnTo>
                  <a:pt x="646" y="863"/>
                </a:lnTo>
                <a:lnTo>
                  <a:pt x="714" y="783"/>
                </a:lnTo>
                <a:lnTo>
                  <a:pt x="789" y="708"/>
                </a:lnTo>
                <a:lnTo>
                  <a:pt x="871" y="640"/>
                </a:lnTo>
                <a:lnTo>
                  <a:pt x="959" y="580"/>
                </a:lnTo>
                <a:lnTo>
                  <a:pt x="1051" y="528"/>
                </a:lnTo>
                <a:lnTo>
                  <a:pt x="1149" y="485"/>
                </a:lnTo>
                <a:lnTo>
                  <a:pt x="1251" y="450"/>
                </a:lnTo>
                <a:lnTo>
                  <a:pt x="1357" y="424"/>
                </a:lnTo>
                <a:lnTo>
                  <a:pt x="1467" y="410"/>
                </a:lnTo>
                <a:lnTo>
                  <a:pt x="1523" y="407"/>
                </a:lnTo>
                <a:lnTo>
                  <a:pt x="1545" y="407"/>
                </a:lnTo>
                <a:lnTo>
                  <a:pt x="1566" y="407"/>
                </a:lnTo>
                <a:lnTo>
                  <a:pt x="1566" y="0"/>
                </a:lnTo>
                <a:lnTo>
                  <a:pt x="1486" y="1"/>
                </a:lnTo>
                <a:lnTo>
                  <a:pt x="1327" y="17"/>
                </a:lnTo>
                <a:lnTo>
                  <a:pt x="1175" y="49"/>
                </a:lnTo>
                <a:lnTo>
                  <a:pt x="1028" y="95"/>
                </a:lnTo>
                <a:lnTo>
                  <a:pt x="887" y="154"/>
                </a:lnTo>
                <a:lnTo>
                  <a:pt x="754" y="227"/>
                </a:lnTo>
                <a:lnTo>
                  <a:pt x="629" y="312"/>
                </a:lnTo>
                <a:lnTo>
                  <a:pt x="512" y="407"/>
                </a:lnTo>
                <a:lnTo>
                  <a:pt x="406" y="514"/>
                </a:lnTo>
                <a:lnTo>
                  <a:pt x="311" y="630"/>
                </a:lnTo>
                <a:lnTo>
                  <a:pt x="226" y="755"/>
                </a:lnTo>
                <a:lnTo>
                  <a:pt x="154" y="889"/>
                </a:lnTo>
                <a:lnTo>
                  <a:pt x="95" y="1029"/>
                </a:lnTo>
                <a:lnTo>
                  <a:pt x="49" y="1175"/>
                </a:lnTo>
                <a:lnTo>
                  <a:pt x="17" y="1329"/>
                </a:lnTo>
                <a:lnTo>
                  <a:pt x="1" y="1486"/>
                </a:lnTo>
                <a:lnTo>
                  <a:pt x="0" y="1567"/>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Roboto" panose="02000000000000000000" pitchFamily="2" charset="0"/>
            </a:endParaRPr>
          </a:p>
        </p:txBody>
      </p:sp>
      <p:sp>
        <p:nvSpPr>
          <p:cNvPr id="28" name="Freeform 69"/>
          <p:cNvSpPr>
            <a:spLocks/>
          </p:cNvSpPr>
          <p:nvPr/>
        </p:nvSpPr>
        <p:spPr bwMode="auto">
          <a:xfrm>
            <a:off x="6680799" y="1640507"/>
            <a:ext cx="2387434" cy="1204541"/>
          </a:xfrm>
          <a:custGeom>
            <a:avLst/>
            <a:gdLst>
              <a:gd name="T0" fmla="*/ 1945 w 4632"/>
              <a:gd name="T1" fmla="*/ 1954 h 2337"/>
              <a:gd name="T2" fmla="*/ 1906 w 4632"/>
              <a:gd name="T3" fmla="*/ 1952 h 2337"/>
              <a:gd name="T4" fmla="*/ 1831 w 4632"/>
              <a:gd name="T5" fmla="*/ 1937 h 2337"/>
              <a:gd name="T6" fmla="*/ 1763 w 4632"/>
              <a:gd name="T7" fmla="*/ 1908 h 2337"/>
              <a:gd name="T8" fmla="*/ 1703 w 4632"/>
              <a:gd name="T9" fmla="*/ 1866 h 2337"/>
              <a:gd name="T10" fmla="*/ 1653 w 4632"/>
              <a:gd name="T11" fmla="*/ 1814 h 2337"/>
              <a:gd name="T12" fmla="*/ 1612 w 4632"/>
              <a:gd name="T13" fmla="*/ 1754 h 2337"/>
              <a:gd name="T14" fmla="*/ 1584 w 4632"/>
              <a:gd name="T15" fmla="*/ 1685 h 2337"/>
              <a:gd name="T16" fmla="*/ 1569 w 4632"/>
              <a:gd name="T17" fmla="*/ 1610 h 2337"/>
              <a:gd name="T18" fmla="*/ 1568 w 4632"/>
              <a:gd name="T19" fmla="*/ 1571 h 2337"/>
              <a:gd name="T20" fmla="*/ 1568 w 4632"/>
              <a:gd name="T21" fmla="*/ 1567 h 2337"/>
              <a:gd name="T22" fmla="*/ 1565 w 4632"/>
              <a:gd name="T23" fmla="*/ 1462 h 2337"/>
              <a:gd name="T24" fmla="*/ 1537 w 4632"/>
              <a:gd name="T25" fmla="*/ 1259 h 2337"/>
              <a:gd name="T26" fmla="*/ 1486 w 4632"/>
              <a:gd name="T27" fmla="*/ 1065 h 2337"/>
              <a:gd name="T28" fmla="*/ 1411 w 4632"/>
              <a:gd name="T29" fmla="*/ 882 h 2337"/>
              <a:gd name="T30" fmla="*/ 1365 w 4632"/>
              <a:gd name="T31" fmla="*/ 796 h 2337"/>
              <a:gd name="T32" fmla="*/ 1311 w 4632"/>
              <a:gd name="T33" fmla="*/ 708 h 2337"/>
              <a:gd name="T34" fmla="*/ 1189 w 4632"/>
              <a:gd name="T35" fmla="*/ 545 h 2337"/>
              <a:gd name="T36" fmla="*/ 1047 w 4632"/>
              <a:gd name="T37" fmla="*/ 400 h 2337"/>
              <a:gd name="T38" fmla="*/ 887 w 4632"/>
              <a:gd name="T39" fmla="*/ 273 h 2337"/>
              <a:gd name="T40" fmla="*/ 711 w 4632"/>
              <a:gd name="T41" fmla="*/ 168 h 2337"/>
              <a:gd name="T42" fmla="*/ 523 w 4632"/>
              <a:gd name="T43" fmla="*/ 88 h 2337"/>
              <a:gd name="T44" fmla="*/ 321 w 4632"/>
              <a:gd name="T45" fmla="*/ 32 h 2337"/>
              <a:gd name="T46" fmla="*/ 163 w 4632"/>
              <a:gd name="T47" fmla="*/ 7 h 2337"/>
              <a:gd name="T48" fmla="*/ 55 w 4632"/>
              <a:gd name="T49" fmla="*/ 0 h 2337"/>
              <a:gd name="T50" fmla="*/ 0 w 4632"/>
              <a:gd name="T51" fmla="*/ 0 h 2337"/>
              <a:gd name="T52" fmla="*/ 0 w 4632"/>
              <a:gd name="T53" fmla="*/ 407 h 2337"/>
              <a:gd name="T54" fmla="*/ 61 w 4632"/>
              <a:gd name="T55" fmla="*/ 407 h 2337"/>
              <a:gd name="T56" fmla="*/ 177 w 4632"/>
              <a:gd name="T57" fmla="*/ 420 h 2337"/>
              <a:gd name="T58" fmla="*/ 291 w 4632"/>
              <a:gd name="T59" fmla="*/ 443 h 2337"/>
              <a:gd name="T60" fmla="*/ 400 w 4632"/>
              <a:gd name="T61" fmla="*/ 476 h 2337"/>
              <a:gd name="T62" fmla="*/ 504 w 4632"/>
              <a:gd name="T63" fmla="*/ 521 h 2337"/>
              <a:gd name="T64" fmla="*/ 602 w 4632"/>
              <a:gd name="T65" fmla="*/ 574 h 2337"/>
              <a:gd name="T66" fmla="*/ 695 w 4632"/>
              <a:gd name="T67" fmla="*/ 637 h 2337"/>
              <a:gd name="T68" fmla="*/ 780 w 4632"/>
              <a:gd name="T69" fmla="*/ 708 h 2337"/>
              <a:gd name="T70" fmla="*/ 859 w 4632"/>
              <a:gd name="T71" fmla="*/ 787 h 2337"/>
              <a:gd name="T72" fmla="*/ 930 w 4632"/>
              <a:gd name="T73" fmla="*/ 873 h 2337"/>
              <a:gd name="T74" fmla="*/ 993 w 4632"/>
              <a:gd name="T75" fmla="*/ 965 h 2337"/>
              <a:gd name="T76" fmla="*/ 1047 w 4632"/>
              <a:gd name="T77" fmla="*/ 1063 h 2337"/>
              <a:gd name="T78" fmla="*/ 1091 w 4632"/>
              <a:gd name="T79" fmla="*/ 1168 h 2337"/>
              <a:gd name="T80" fmla="*/ 1124 w 4632"/>
              <a:gd name="T81" fmla="*/ 1276 h 2337"/>
              <a:gd name="T82" fmla="*/ 1147 w 4632"/>
              <a:gd name="T83" fmla="*/ 1390 h 2337"/>
              <a:gd name="T84" fmla="*/ 1160 w 4632"/>
              <a:gd name="T85" fmla="*/ 1506 h 2337"/>
              <a:gd name="T86" fmla="*/ 1160 w 4632"/>
              <a:gd name="T87" fmla="*/ 1567 h 2337"/>
              <a:gd name="T88" fmla="*/ 1160 w 4632"/>
              <a:gd name="T89" fmla="*/ 1568 h 2337"/>
              <a:gd name="T90" fmla="*/ 1162 w 4632"/>
              <a:gd name="T91" fmla="*/ 1649 h 2337"/>
              <a:gd name="T92" fmla="*/ 1169 w 4632"/>
              <a:gd name="T93" fmla="*/ 1728 h 2337"/>
              <a:gd name="T94" fmla="*/ 1178 w 4632"/>
              <a:gd name="T95" fmla="*/ 1793 h 2337"/>
              <a:gd name="T96" fmla="*/ 1214 w 4632"/>
              <a:gd name="T97" fmla="*/ 1912 h 2337"/>
              <a:gd name="T98" fmla="*/ 1270 w 4632"/>
              <a:gd name="T99" fmla="*/ 2023 h 2337"/>
              <a:gd name="T100" fmla="*/ 1345 w 4632"/>
              <a:gd name="T101" fmla="*/ 2119 h 2337"/>
              <a:gd name="T102" fmla="*/ 1435 w 4632"/>
              <a:gd name="T103" fmla="*/ 2201 h 2337"/>
              <a:gd name="T104" fmla="*/ 1539 w 4632"/>
              <a:gd name="T105" fmla="*/ 2266 h 2337"/>
              <a:gd name="T106" fmla="*/ 1654 w 4632"/>
              <a:gd name="T107" fmla="*/ 2311 h 2337"/>
              <a:gd name="T108" fmla="*/ 1778 w 4632"/>
              <a:gd name="T109" fmla="*/ 2334 h 2337"/>
              <a:gd name="T110" fmla="*/ 1843 w 4632"/>
              <a:gd name="T111" fmla="*/ 2337 h 2337"/>
              <a:gd name="T112" fmla="*/ 4632 w 4632"/>
              <a:gd name="T113" fmla="*/ 2337 h 2337"/>
              <a:gd name="T114" fmla="*/ 4632 w 4632"/>
              <a:gd name="T115" fmla="*/ 1954 h 2337"/>
              <a:gd name="T116" fmla="*/ 1945 w 4632"/>
              <a:gd name="T117" fmla="*/ 1954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32" h="2337">
                <a:moveTo>
                  <a:pt x="1945" y="1954"/>
                </a:moveTo>
                <a:lnTo>
                  <a:pt x="1906" y="1952"/>
                </a:lnTo>
                <a:lnTo>
                  <a:pt x="1831" y="1937"/>
                </a:lnTo>
                <a:lnTo>
                  <a:pt x="1763" y="1908"/>
                </a:lnTo>
                <a:lnTo>
                  <a:pt x="1703" y="1866"/>
                </a:lnTo>
                <a:lnTo>
                  <a:pt x="1653" y="1814"/>
                </a:lnTo>
                <a:lnTo>
                  <a:pt x="1612" y="1754"/>
                </a:lnTo>
                <a:lnTo>
                  <a:pt x="1584" y="1685"/>
                </a:lnTo>
                <a:lnTo>
                  <a:pt x="1569" y="1610"/>
                </a:lnTo>
                <a:lnTo>
                  <a:pt x="1568" y="1571"/>
                </a:lnTo>
                <a:lnTo>
                  <a:pt x="1568" y="1567"/>
                </a:lnTo>
                <a:lnTo>
                  <a:pt x="1565" y="1462"/>
                </a:lnTo>
                <a:lnTo>
                  <a:pt x="1537" y="1259"/>
                </a:lnTo>
                <a:lnTo>
                  <a:pt x="1486" y="1065"/>
                </a:lnTo>
                <a:lnTo>
                  <a:pt x="1411" y="882"/>
                </a:lnTo>
                <a:lnTo>
                  <a:pt x="1365" y="796"/>
                </a:lnTo>
                <a:lnTo>
                  <a:pt x="1311" y="708"/>
                </a:lnTo>
                <a:lnTo>
                  <a:pt x="1189" y="545"/>
                </a:lnTo>
                <a:lnTo>
                  <a:pt x="1047" y="400"/>
                </a:lnTo>
                <a:lnTo>
                  <a:pt x="887" y="273"/>
                </a:lnTo>
                <a:lnTo>
                  <a:pt x="711" y="168"/>
                </a:lnTo>
                <a:lnTo>
                  <a:pt x="523" y="88"/>
                </a:lnTo>
                <a:lnTo>
                  <a:pt x="321" y="32"/>
                </a:lnTo>
                <a:lnTo>
                  <a:pt x="163" y="7"/>
                </a:lnTo>
                <a:lnTo>
                  <a:pt x="55" y="0"/>
                </a:lnTo>
                <a:lnTo>
                  <a:pt x="0" y="0"/>
                </a:lnTo>
                <a:lnTo>
                  <a:pt x="0" y="407"/>
                </a:lnTo>
                <a:lnTo>
                  <a:pt x="61" y="407"/>
                </a:lnTo>
                <a:lnTo>
                  <a:pt x="177" y="420"/>
                </a:lnTo>
                <a:lnTo>
                  <a:pt x="291" y="443"/>
                </a:lnTo>
                <a:lnTo>
                  <a:pt x="400" y="476"/>
                </a:lnTo>
                <a:lnTo>
                  <a:pt x="504" y="521"/>
                </a:lnTo>
                <a:lnTo>
                  <a:pt x="602" y="574"/>
                </a:lnTo>
                <a:lnTo>
                  <a:pt x="695" y="637"/>
                </a:lnTo>
                <a:lnTo>
                  <a:pt x="780" y="708"/>
                </a:lnTo>
                <a:lnTo>
                  <a:pt x="859" y="787"/>
                </a:lnTo>
                <a:lnTo>
                  <a:pt x="930" y="873"/>
                </a:lnTo>
                <a:lnTo>
                  <a:pt x="993" y="965"/>
                </a:lnTo>
                <a:lnTo>
                  <a:pt x="1047" y="1063"/>
                </a:lnTo>
                <a:lnTo>
                  <a:pt x="1091" y="1168"/>
                </a:lnTo>
                <a:lnTo>
                  <a:pt x="1124" y="1276"/>
                </a:lnTo>
                <a:lnTo>
                  <a:pt x="1147" y="1390"/>
                </a:lnTo>
                <a:lnTo>
                  <a:pt x="1160" y="1506"/>
                </a:lnTo>
                <a:lnTo>
                  <a:pt x="1160" y="1567"/>
                </a:lnTo>
                <a:lnTo>
                  <a:pt x="1160" y="1568"/>
                </a:lnTo>
                <a:lnTo>
                  <a:pt x="1162" y="1649"/>
                </a:lnTo>
                <a:lnTo>
                  <a:pt x="1169" y="1728"/>
                </a:lnTo>
                <a:lnTo>
                  <a:pt x="1178" y="1793"/>
                </a:lnTo>
                <a:lnTo>
                  <a:pt x="1214" y="1912"/>
                </a:lnTo>
                <a:lnTo>
                  <a:pt x="1270" y="2023"/>
                </a:lnTo>
                <a:lnTo>
                  <a:pt x="1345" y="2119"/>
                </a:lnTo>
                <a:lnTo>
                  <a:pt x="1435" y="2201"/>
                </a:lnTo>
                <a:lnTo>
                  <a:pt x="1539" y="2266"/>
                </a:lnTo>
                <a:lnTo>
                  <a:pt x="1654" y="2311"/>
                </a:lnTo>
                <a:lnTo>
                  <a:pt x="1778" y="2334"/>
                </a:lnTo>
                <a:lnTo>
                  <a:pt x="1843" y="2337"/>
                </a:lnTo>
                <a:lnTo>
                  <a:pt x="4632" y="2337"/>
                </a:lnTo>
                <a:lnTo>
                  <a:pt x="4632" y="1954"/>
                </a:lnTo>
                <a:lnTo>
                  <a:pt x="1945" y="1954"/>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Roboto" panose="02000000000000000000" pitchFamily="2" charset="0"/>
            </a:endParaRPr>
          </a:p>
        </p:txBody>
      </p:sp>
      <p:sp>
        <p:nvSpPr>
          <p:cNvPr id="29" name="Freeform 70"/>
          <p:cNvSpPr>
            <a:spLocks/>
          </p:cNvSpPr>
          <p:nvPr/>
        </p:nvSpPr>
        <p:spPr bwMode="auto">
          <a:xfrm>
            <a:off x="5872876" y="3046061"/>
            <a:ext cx="1615849" cy="1615849"/>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92D05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Roboto" panose="02000000000000000000" pitchFamily="2" charset="0"/>
            </a:endParaRPr>
          </a:p>
        </p:txBody>
      </p:sp>
      <p:sp>
        <p:nvSpPr>
          <p:cNvPr id="30" name="Freeform: Shape 53"/>
          <p:cNvSpPr>
            <a:spLocks/>
          </p:cNvSpPr>
          <p:nvPr/>
        </p:nvSpPr>
        <p:spPr bwMode="auto">
          <a:xfrm>
            <a:off x="-12848" y="4861507"/>
            <a:ext cx="3005651" cy="196954"/>
          </a:xfrm>
          <a:custGeom>
            <a:avLst/>
            <a:gdLst>
              <a:gd name="connsiteX0" fmla="*/ 0 w 1369218"/>
              <a:gd name="connsiteY0" fmla="*/ 0 h 202206"/>
              <a:gd name="connsiteX1" fmla="*/ 837277 w 1369218"/>
              <a:gd name="connsiteY1" fmla="*/ 0 h 202206"/>
              <a:gd name="connsiteX2" fmla="*/ 1369218 w 1369218"/>
              <a:gd name="connsiteY2" fmla="*/ 0 h 202206"/>
              <a:gd name="connsiteX3" fmla="*/ 1369218 w 1369218"/>
              <a:gd name="connsiteY3" fmla="*/ 202206 h 202206"/>
              <a:gd name="connsiteX4" fmla="*/ 0 w 1369218"/>
              <a:gd name="connsiteY4" fmla="*/ 202206 h 20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218" h="202206">
                <a:moveTo>
                  <a:pt x="0" y="0"/>
                </a:moveTo>
                <a:lnTo>
                  <a:pt x="837277" y="0"/>
                </a:lnTo>
                <a:lnTo>
                  <a:pt x="1369218" y="0"/>
                </a:lnTo>
                <a:lnTo>
                  <a:pt x="1369218" y="202206"/>
                </a:lnTo>
                <a:lnTo>
                  <a:pt x="0" y="202206"/>
                </a:lnTo>
                <a:close/>
              </a:path>
            </a:pathLst>
          </a:custGeom>
          <a:solidFill>
            <a:srgbClr val="0070C0"/>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Roboto" panose="02000000000000000000" pitchFamily="2" charset="0"/>
            </a:endParaRPr>
          </a:p>
        </p:txBody>
      </p:sp>
      <p:sp>
        <p:nvSpPr>
          <p:cNvPr id="31" name="Freeform: Shape 56"/>
          <p:cNvSpPr>
            <a:spLocks/>
          </p:cNvSpPr>
          <p:nvPr/>
        </p:nvSpPr>
        <p:spPr bwMode="auto">
          <a:xfrm>
            <a:off x="8894124" y="2647642"/>
            <a:ext cx="3288203" cy="197406"/>
          </a:xfrm>
          <a:custGeom>
            <a:avLst/>
            <a:gdLst>
              <a:gd name="connsiteX0" fmla="*/ 0 w 1353502"/>
              <a:gd name="connsiteY0" fmla="*/ 0 h 202671"/>
              <a:gd name="connsiteX1" fmla="*/ 1353502 w 1353502"/>
              <a:gd name="connsiteY1" fmla="*/ 0 h 202671"/>
              <a:gd name="connsiteX2" fmla="*/ 1353502 w 1353502"/>
              <a:gd name="connsiteY2" fmla="*/ 202671 h 202671"/>
              <a:gd name="connsiteX3" fmla="*/ 0 w 1353502"/>
              <a:gd name="connsiteY3" fmla="*/ 202671 h 202671"/>
            </a:gdLst>
            <a:ahLst/>
            <a:cxnLst>
              <a:cxn ang="0">
                <a:pos x="connsiteX0" y="connsiteY0"/>
              </a:cxn>
              <a:cxn ang="0">
                <a:pos x="connsiteX1" y="connsiteY1"/>
              </a:cxn>
              <a:cxn ang="0">
                <a:pos x="connsiteX2" y="connsiteY2"/>
              </a:cxn>
              <a:cxn ang="0">
                <a:pos x="connsiteX3" y="connsiteY3"/>
              </a:cxn>
            </a:cxnLst>
            <a:rect l="l" t="t" r="r" b="b"/>
            <a:pathLst>
              <a:path w="1353502" h="202671">
                <a:moveTo>
                  <a:pt x="0" y="0"/>
                </a:moveTo>
                <a:lnTo>
                  <a:pt x="1353502" y="0"/>
                </a:lnTo>
                <a:lnTo>
                  <a:pt x="1353502" y="202671"/>
                </a:lnTo>
                <a:lnTo>
                  <a:pt x="0" y="20267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Roboto" panose="02000000000000000000" pitchFamily="2" charset="0"/>
            </a:endParaRPr>
          </a:p>
        </p:txBody>
      </p:sp>
      <p:sp>
        <p:nvSpPr>
          <p:cNvPr id="32" name="Oval 31"/>
          <p:cNvSpPr/>
          <p:nvPr/>
        </p:nvSpPr>
        <p:spPr>
          <a:xfrm>
            <a:off x="6189054" y="1921119"/>
            <a:ext cx="1025596" cy="1025596"/>
          </a:xfrm>
          <a:prstGeom prst="ellipse">
            <a:avLst/>
          </a:prstGeom>
          <a:solidFill>
            <a:schemeClr val="bg1">
              <a:lumMod val="85000"/>
            </a:scheme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mn-ea"/>
              <a:cs typeface="+mn-cs"/>
            </a:endParaRPr>
          </a:p>
        </p:txBody>
      </p:sp>
      <p:sp>
        <p:nvSpPr>
          <p:cNvPr id="33" name="Oval 32"/>
          <p:cNvSpPr/>
          <p:nvPr/>
        </p:nvSpPr>
        <p:spPr>
          <a:xfrm>
            <a:off x="6168003" y="3335055"/>
            <a:ext cx="1025596" cy="1025596"/>
          </a:xfrm>
          <a:prstGeom prst="ellipse">
            <a:avLst/>
          </a:prstGeom>
          <a:solidFill>
            <a:schemeClr val="bg1">
              <a:lumMod val="85000"/>
            </a:scheme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mn-ea"/>
              <a:cs typeface="+mn-cs"/>
            </a:endParaRPr>
          </a:p>
        </p:txBody>
      </p:sp>
      <p:sp>
        <p:nvSpPr>
          <p:cNvPr id="34" name="Oval 33"/>
          <p:cNvSpPr/>
          <p:nvPr/>
        </p:nvSpPr>
        <p:spPr>
          <a:xfrm>
            <a:off x="4763855" y="3335055"/>
            <a:ext cx="1025596" cy="1025596"/>
          </a:xfrm>
          <a:prstGeom prst="ellipse">
            <a:avLst/>
          </a:prstGeom>
          <a:solidFill>
            <a:schemeClr val="bg1">
              <a:lumMod val="85000"/>
            </a:scheme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mn-ea"/>
              <a:cs typeface="+mn-cs"/>
            </a:endParaRPr>
          </a:p>
        </p:txBody>
      </p:sp>
      <p:sp>
        <p:nvSpPr>
          <p:cNvPr id="35" name="Oval 34"/>
          <p:cNvSpPr/>
          <p:nvPr/>
        </p:nvSpPr>
        <p:spPr>
          <a:xfrm>
            <a:off x="4799839" y="4746744"/>
            <a:ext cx="1025596" cy="1025596"/>
          </a:xfrm>
          <a:prstGeom prst="ellipse">
            <a:avLst/>
          </a:prstGeom>
          <a:solidFill>
            <a:schemeClr val="bg1">
              <a:lumMod val="85000"/>
            </a:scheme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mn-ea"/>
              <a:cs typeface="+mn-cs"/>
            </a:endParaRPr>
          </a:p>
        </p:txBody>
      </p:sp>
      <p:sp>
        <p:nvSpPr>
          <p:cNvPr id="36" name="Rectangle 35"/>
          <p:cNvSpPr/>
          <p:nvPr/>
        </p:nvSpPr>
        <p:spPr>
          <a:xfrm>
            <a:off x="4243483" y="1875651"/>
            <a:ext cx="1553520" cy="861774"/>
          </a:xfrm>
          <a:prstGeom prst="rect">
            <a:avLst/>
          </a:prstGeom>
        </p:spPr>
        <p:txBody>
          <a:bodyPr wrap="square">
            <a:spAutoFit/>
          </a:bodyPr>
          <a:lstStyle/>
          <a:p>
            <a:pPr algn="r"/>
            <a:r>
              <a:rPr lang="en-US" sz="3200" b="1" dirty="0">
                <a:solidFill>
                  <a:schemeClr val="tx1">
                    <a:lumMod val="95000"/>
                    <a:lumOff val="5000"/>
                  </a:schemeClr>
                </a:solidFill>
                <a:latin typeface="Roboto" panose="02000000000000000000" pitchFamily="2" charset="0"/>
              </a:rPr>
              <a:t>4500+ </a:t>
            </a:r>
            <a:r>
              <a:rPr lang="en-US" sz="1800" dirty="0">
                <a:solidFill>
                  <a:schemeClr val="tx1">
                    <a:lumMod val="95000"/>
                    <a:lumOff val="5000"/>
                  </a:schemeClr>
                </a:solidFill>
                <a:latin typeface="Roboto" panose="02000000000000000000" pitchFamily="2" charset="0"/>
              </a:rPr>
              <a:t>Customers</a:t>
            </a:r>
          </a:p>
        </p:txBody>
      </p:sp>
      <p:sp>
        <p:nvSpPr>
          <p:cNvPr id="37" name="Rectangle 36"/>
          <p:cNvSpPr/>
          <p:nvPr/>
        </p:nvSpPr>
        <p:spPr>
          <a:xfrm>
            <a:off x="7511973" y="3358051"/>
            <a:ext cx="4440166" cy="861774"/>
          </a:xfrm>
          <a:prstGeom prst="rect">
            <a:avLst/>
          </a:prstGeom>
        </p:spPr>
        <p:txBody>
          <a:bodyPr wrap="square">
            <a:spAutoFit/>
          </a:bodyPr>
          <a:lstStyle/>
          <a:p>
            <a:r>
              <a:rPr lang="en-US" sz="3200" b="1" dirty="0">
                <a:solidFill>
                  <a:schemeClr val="tx1">
                    <a:lumMod val="95000"/>
                    <a:lumOff val="5000"/>
                  </a:schemeClr>
                </a:solidFill>
                <a:latin typeface="Roboto" panose="02000000000000000000" pitchFamily="2" charset="0"/>
              </a:rPr>
              <a:t>200+ </a:t>
            </a:r>
            <a:r>
              <a:rPr lang="en-US" sz="1800" dirty="0">
                <a:solidFill>
                  <a:schemeClr val="tx1">
                    <a:lumMod val="95000"/>
                    <a:lumOff val="5000"/>
                  </a:schemeClr>
                </a:solidFill>
                <a:latin typeface="Roboto" panose="02000000000000000000" pitchFamily="2" charset="0"/>
              </a:rPr>
              <a:t>Techno-functional Professionals</a:t>
            </a:r>
          </a:p>
        </p:txBody>
      </p:sp>
      <p:sp>
        <p:nvSpPr>
          <p:cNvPr id="38" name="Rectangle 37"/>
          <p:cNvSpPr/>
          <p:nvPr/>
        </p:nvSpPr>
        <p:spPr>
          <a:xfrm>
            <a:off x="1055539" y="3358051"/>
            <a:ext cx="3359984" cy="861774"/>
          </a:xfrm>
          <a:prstGeom prst="rect">
            <a:avLst/>
          </a:prstGeom>
        </p:spPr>
        <p:txBody>
          <a:bodyPr wrap="square">
            <a:spAutoFit/>
          </a:bodyPr>
          <a:lstStyle/>
          <a:p>
            <a:pPr algn="r"/>
            <a:r>
              <a:rPr lang="en-US" sz="3200" b="1" dirty="0">
                <a:solidFill>
                  <a:schemeClr val="tx1">
                    <a:lumMod val="95000"/>
                    <a:lumOff val="5000"/>
                  </a:schemeClr>
                </a:solidFill>
                <a:latin typeface="Roboto" panose="02000000000000000000" pitchFamily="2" charset="0"/>
              </a:rPr>
              <a:t>25+ </a:t>
            </a:r>
          </a:p>
          <a:p>
            <a:pPr algn="r"/>
            <a:r>
              <a:rPr lang="en-US" sz="1800" dirty="0">
                <a:solidFill>
                  <a:schemeClr val="tx1">
                    <a:lumMod val="95000"/>
                    <a:lumOff val="5000"/>
                  </a:schemeClr>
                </a:solidFill>
                <a:latin typeface="Roboto" panose="02000000000000000000" pitchFamily="2" charset="0"/>
              </a:rPr>
              <a:t>Countries across the world</a:t>
            </a:r>
          </a:p>
        </p:txBody>
      </p:sp>
      <p:sp>
        <p:nvSpPr>
          <p:cNvPr id="39" name="Rectangle 38"/>
          <p:cNvSpPr/>
          <p:nvPr/>
        </p:nvSpPr>
        <p:spPr>
          <a:xfrm>
            <a:off x="6129043" y="4907516"/>
            <a:ext cx="2200242" cy="861774"/>
          </a:xfrm>
          <a:prstGeom prst="rect">
            <a:avLst/>
          </a:prstGeom>
        </p:spPr>
        <p:txBody>
          <a:bodyPr wrap="square">
            <a:spAutoFit/>
          </a:bodyPr>
          <a:lstStyle/>
          <a:p>
            <a:r>
              <a:rPr lang="en-US" sz="3200" b="1" dirty="0">
                <a:solidFill>
                  <a:schemeClr val="tx1">
                    <a:lumMod val="95000"/>
                    <a:lumOff val="5000"/>
                  </a:schemeClr>
                </a:solidFill>
                <a:latin typeface="Roboto" panose="02000000000000000000" pitchFamily="2" charset="0"/>
              </a:rPr>
              <a:t>10+ </a:t>
            </a:r>
          </a:p>
          <a:p>
            <a:r>
              <a:rPr lang="en-US" sz="1800" dirty="0">
                <a:solidFill>
                  <a:schemeClr val="tx1">
                    <a:lumMod val="95000"/>
                    <a:lumOff val="5000"/>
                  </a:schemeClr>
                </a:solidFill>
                <a:latin typeface="Roboto" panose="02000000000000000000" pitchFamily="2" charset="0"/>
              </a:rPr>
              <a:t>Years of existence </a:t>
            </a:r>
          </a:p>
        </p:txBody>
      </p:sp>
      <p:pic>
        <p:nvPicPr>
          <p:cNvPr id="40" name="Picture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5583" y="2106375"/>
            <a:ext cx="690992" cy="690992"/>
          </a:xfrm>
          <a:prstGeom prst="rect">
            <a:avLst/>
          </a:prstGeom>
        </p:spPr>
      </p:pic>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7077" y="3546590"/>
            <a:ext cx="614792" cy="614792"/>
          </a:xfrm>
          <a:prstGeom prst="rect">
            <a:avLst/>
          </a:prstGeom>
        </p:spPr>
      </p:pic>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8411" y="3505874"/>
            <a:ext cx="614363" cy="614363"/>
          </a:xfrm>
          <a:prstGeom prst="rect">
            <a:avLst/>
          </a:prstGeom>
        </p:spPr>
      </p:pic>
      <p:pic>
        <p:nvPicPr>
          <p:cNvPr id="43" name="Picture 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6105" y="4941518"/>
            <a:ext cx="665614" cy="665614"/>
          </a:xfrm>
          <a:prstGeom prst="rect">
            <a:avLst/>
          </a:prstGeom>
        </p:spPr>
      </p:pic>
      <p:sp>
        <p:nvSpPr>
          <p:cNvPr id="44" name="Rectangle 3"/>
          <p:cNvSpPr txBox="1">
            <a:spLocks noChangeArrowheads="1"/>
          </p:cNvSpPr>
          <p:nvPr/>
        </p:nvSpPr>
        <p:spPr bwMode="auto">
          <a:xfrm>
            <a:off x="0" y="776522"/>
            <a:ext cx="12195175" cy="756444"/>
          </a:xfrm>
          <a:prstGeom prst="rect">
            <a:avLst/>
          </a:prstGeom>
          <a:solidFill>
            <a:srgbClr val="00B0F0"/>
          </a:solidFill>
          <a:ln w="9525">
            <a:noFill/>
            <a:miter lim="800000"/>
            <a:headEnd/>
            <a:tailEnd/>
          </a:ln>
        </p:spPr>
        <p:txBody>
          <a:bodyPr anchor="ctr"/>
          <a:lstStyle/>
          <a:p>
            <a:pPr marL="285718" indent="-285718" algn="ctr">
              <a:defRPr/>
            </a:pPr>
            <a:r>
              <a:rPr lang="en-US" sz="1800" b="1" kern="0" dirty="0">
                <a:solidFill>
                  <a:schemeClr val="bg1"/>
                </a:solidFill>
                <a:latin typeface="Roboto" panose="02000000000000000000" pitchFamily="2" charset="0"/>
                <a:cs typeface="Tahoma" pitchFamily="34" charset="0"/>
              </a:rPr>
              <a:t>Leading Provider of Operational and Community Integration Solutions to the</a:t>
            </a:r>
          </a:p>
          <a:p>
            <a:pPr marL="285718" indent="-285718" algn="ctr">
              <a:defRPr/>
            </a:pPr>
            <a:r>
              <a:rPr lang="en-US" sz="1800" b="1" kern="0" dirty="0">
                <a:solidFill>
                  <a:schemeClr val="bg1"/>
                </a:solidFill>
                <a:latin typeface="Roboto" panose="02000000000000000000" pitchFamily="2" charset="0"/>
                <a:cs typeface="Tahoma" pitchFamily="34" charset="0"/>
              </a:rPr>
              <a:t> Government, Maritime, Aviation &amp; Logistics Industry</a:t>
            </a:r>
            <a:endParaRPr lang="en-IN" sz="1800" b="1" kern="0" dirty="0">
              <a:solidFill>
                <a:schemeClr val="bg1"/>
              </a:solidFill>
              <a:latin typeface="Roboto" panose="02000000000000000000" pitchFamily="2" charset="0"/>
              <a:cs typeface="Tahoma" pitchFamily="34" charset="0"/>
            </a:endParaRPr>
          </a:p>
        </p:txBody>
      </p:sp>
      <p:sp>
        <p:nvSpPr>
          <p:cNvPr id="45" name="Rectangle 44"/>
          <p:cNvSpPr/>
          <p:nvPr/>
        </p:nvSpPr>
        <p:spPr>
          <a:xfrm>
            <a:off x="2247751" y="2571442"/>
            <a:ext cx="2200242" cy="861774"/>
          </a:xfrm>
          <a:prstGeom prst="rect">
            <a:avLst/>
          </a:prstGeom>
        </p:spPr>
        <p:txBody>
          <a:bodyPr wrap="square">
            <a:spAutoFit/>
          </a:bodyPr>
          <a:lstStyle/>
          <a:p>
            <a:pPr algn="r"/>
            <a:r>
              <a:rPr lang="en-US" sz="3200" b="1" dirty="0">
                <a:solidFill>
                  <a:schemeClr val="tx1">
                    <a:lumMod val="95000"/>
                    <a:lumOff val="5000"/>
                  </a:schemeClr>
                </a:solidFill>
                <a:latin typeface="Roboto" panose="02000000000000000000" pitchFamily="2" charset="0"/>
              </a:rPr>
              <a:t> </a:t>
            </a:r>
          </a:p>
          <a:p>
            <a:pPr algn="r"/>
            <a:r>
              <a:rPr lang="en-US" sz="1800" dirty="0">
                <a:solidFill>
                  <a:schemeClr val="tx1">
                    <a:lumMod val="95000"/>
                    <a:lumOff val="5000"/>
                  </a:schemeClr>
                </a:solidFill>
                <a:latin typeface="Roboto" panose="02000000000000000000" pitchFamily="2" charset="0"/>
              </a:rPr>
              <a:t>Customers in</a:t>
            </a:r>
          </a:p>
        </p:txBody>
      </p:sp>
      <p:sp>
        <p:nvSpPr>
          <p:cNvPr id="24" name="Rectangle 3"/>
          <p:cNvSpPr txBox="1">
            <a:spLocks noChangeArrowheads="1"/>
          </p:cNvSpPr>
          <p:nvPr/>
        </p:nvSpPr>
        <p:spPr bwMode="auto">
          <a:xfrm>
            <a:off x="-1570" y="6262238"/>
            <a:ext cx="12195175" cy="588585"/>
          </a:xfrm>
          <a:prstGeom prst="rect">
            <a:avLst/>
          </a:prstGeom>
          <a:solidFill>
            <a:schemeClr val="bg1">
              <a:lumMod val="95000"/>
            </a:schemeClr>
          </a:solidFill>
          <a:ln w="9525">
            <a:noFill/>
            <a:miter lim="800000"/>
            <a:headEnd/>
            <a:tailEnd/>
          </a:ln>
        </p:spPr>
        <p:txBody>
          <a:bodyPr anchor="ctr"/>
          <a:lstStyle/>
          <a:p>
            <a:pPr marL="285718" indent="-285718" algn="ctr">
              <a:defRPr/>
            </a:pPr>
            <a:r>
              <a:rPr lang="en-US" sz="1400" dirty="0">
                <a:solidFill>
                  <a:schemeClr val="tx1">
                    <a:lumMod val="65000"/>
                    <a:lumOff val="35000"/>
                  </a:schemeClr>
                </a:solidFill>
                <a:latin typeface="Roboto" panose="02000000000000000000" pitchFamily="2" charset="0"/>
              </a:rPr>
              <a:t>Industry recognition – Best Innovative Trade Facilitation award from United Nations, Top 10 innovations in Logistics industry by KPMG, case study feature in Kellogg's Business School publication, adopted by Indian Customs and presented as a case study to PM of India</a:t>
            </a:r>
            <a:endParaRPr lang="en-IN" sz="1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39687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3247268" y="1554364"/>
            <a:ext cx="4181183" cy="777156"/>
          </a:xfrm>
          <a:prstGeom prst="rect">
            <a:avLst/>
          </a:prstGeom>
        </p:spPr>
        <p:txBody>
          <a:bodyPr vert="horz" lIns="84898" tIns="42449" rIns="84898" bIns="42449" rtlCol="0" anchor="ctr">
            <a:normAutofit/>
          </a:bodyPr>
          <a:lstStyle>
            <a:lvl1pPr marL="318370" indent="-318370" algn="l" defTabSz="848986"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9802" indent="-265309" algn="l" defTabSz="84898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33" indent="-212247" algn="l" defTabSz="848986"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72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91021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Arial" charset="0"/>
              <a:buNone/>
            </a:pPr>
            <a:r>
              <a:rPr lang="en-US" dirty="0">
                <a:solidFill>
                  <a:schemeClr val="bg1"/>
                </a:solidFill>
                <a:latin typeface="Arial Narrow" pitchFamily="34" charset="0"/>
              </a:rPr>
              <a:t>Thank You</a:t>
            </a:r>
          </a:p>
        </p:txBody>
      </p:sp>
    </p:spTree>
    <p:extLst>
      <p:ext uri="{BB962C8B-B14F-4D97-AF65-F5344CB8AC3E}">
        <p14:creationId xmlns:p14="http://schemas.microsoft.com/office/powerpoint/2010/main" val="245025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CACD-8E97-4146-B46C-02881B951E85}"/>
              </a:ext>
            </a:extLst>
          </p:cNvPr>
          <p:cNvSpPr txBox="1">
            <a:spLocks/>
          </p:cNvSpPr>
          <p:nvPr/>
        </p:nvSpPr>
        <p:spPr>
          <a:xfrm>
            <a:off x="-1" y="5508714"/>
            <a:ext cx="12195175" cy="1360143"/>
          </a:xfrm>
          <a:prstGeom prst="rect">
            <a:avLst/>
          </a:prstGeom>
          <a:solidFill>
            <a:schemeClr val="accent1">
              <a:lumMod val="5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dirty="0">
                <a:solidFill>
                  <a:schemeClr val="bg1"/>
                </a:solidFill>
                <a:latin typeface="Roboto" panose="02000000000000000000" pitchFamily="2" charset="0"/>
                <a:ea typeface="Roboto" panose="02000000000000000000" pitchFamily="2" charset="0"/>
              </a:rPr>
              <a:t>e-Services - PING Service</a:t>
            </a:r>
          </a:p>
          <a:p>
            <a:pPr algn="ctr"/>
            <a:r>
              <a:rPr lang="en-IN" sz="2800" dirty="0">
                <a:solidFill>
                  <a:schemeClr val="bg1"/>
                </a:solidFill>
                <a:latin typeface="Roboto" panose="02000000000000000000" pitchFamily="2" charset="0"/>
                <a:ea typeface="Roboto" panose="02000000000000000000" pitchFamily="2" charset="0"/>
              </a:rPr>
              <a:t>e-Airway Bill generation with click of button</a:t>
            </a:r>
            <a:endParaRPr lang="en-IN" sz="20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9703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Agenda</a:t>
            </a:r>
            <a:endParaRPr lang="en-US" dirty="0"/>
          </a:p>
        </p:txBody>
      </p:sp>
      <p:sp>
        <p:nvSpPr>
          <p:cNvPr id="5" name="Rectangle 3"/>
          <p:cNvSpPr txBox="1">
            <a:spLocks noChangeArrowheads="1"/>
          </p:cNvSpPr>
          <p:nvPr/>
        </p:nvSpPr>
        <p:spPr bwMode="auto">
          <a:xfrm>
            <a:off x="1107342" y="783437"/>
            <a:ext cx="7239234" cy="428625"/>
          </a:xfrm>
          <a:prstGeom prst="rect">
            <a:avLst/>
          </a:prstGeom>
          <a:noFill/>
          <a:ln w="9525">
            <a:noFill/>
            <a:miter lim="800000"/>
            <a:headEnd/>
            <a:tailEnd/>
          </a:ln>
        </p:spPr>
        <p:txBody>
          <a:bodyPr anchor="ctr"/>
          <a:lstStyle/>
          <a:p>
            <a:pPr marL="285750" indent="-285750" fontAlgn="auto">
              <a:spcBef>
                <a:spcPts val="0"/>
              </a:spcBef>
              <a:spcAft>
                <a:spcPts val="0"/>
              </a:spcAft>
              <a:buFont typeface="Arial" charset="0"/>
              <a:buNone/>
              <a:defRPr/>
            </a:pPr>
            <a:r>
              <a:rPr lang="en-IN" sz="1600" b="1" kern="0" dirty="0">
                <a:solidFill>
                  <a:schemeClr val="tx1">
                    <a:lumMod val="75000"/>
                    <a:lumOff val="25000"/>
                  </a:schemeClr>
                </a:solidFill>
                <a:latin typeface="Roboto" panose="02000000000000000000" pitchFamily="2" charset="0"/>
                <a:cs typeface="Tahoma" pitchFamily="34" charset="0"/>
              </a:rPr>
              <a:t>Context – Current industry challenges under COVID-19</a:t>
            </a:r>
          </a:p>
        </p:txBody>
      </p:sp>
      <p:cxnSp>
        <p:nvCxnSpPr>
          <p:cNvPr id="6" name="Straight Connector 5"/>
          <p:cNvCxnSpPr/>
          <p:nvPr/>
        </p:nvCxnSpPr>
        <p:spPr>
          <a:xfrm>
            <a:off x="1169261" y="1212062"/>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75117" y="760577"/>
            <a:ext cx="502919" cy="502919"/>
          </a:xfrm>
          <a:prstGeom prst="ellipse">
            <a:avLst/>
          </a:prstGeom>
          <a:solidFill>
            <a:srgbClr val="34B3E4"/>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1</a:t>
            </a:r>
            <a:endParaRPr lang="en-US" sz="1600" b="1" kern="0" dirty="0">
              <a:solidFill>
                <a:schemeClr val="bg1"/>
              </a:solidFill>
              <a:latin typeface="Roboto" panose="02000000000000000000" pitchFamily="2" charset="0"/>
            </a:endParaRPr>
          </a:p>
        </p:txBody>
      </p:sp>
      <p:sp>
        <p:nvSpPr>
          <p:cNvPr id="8" name="Rectangle 3"/>
          <p:cNvSpPr txBox="1">
            <a:spLocks noChangeArrowheads="1"/>
          </p:cNvSpPr>
          <p:nvPr/>
        </p:nvSpPr>
        <p:spPr bwMode="auto">
          <a:xfrm>
            <a:off x="1107342" y="1353201"/>
            <a:ext cx="7239234" cy="428625"/>
          </a:xfrm>
          <a:prstGeom prst="rect">
            <a:avLst/>
          </a:prstGeom>
          <a:noFill/>
          <a:ln w="9525">
            <a:noFill/>
            <a:miter lim="800000"/>
            <a:headEnd/>
            <a:tailEnd/>
          </a:ln>
        </p:spPr>
        <p:txBody>
          <a:bodyPr anchor="ctr"/>
          <a:lstStyle/>
          <a:p>
            <a:pPr marL="285750" indent="-285750" fontAlgn="auto">
              <a:spcBef>
                <a:spcPts val="0"/>
              </a:spcBef>
              <a:spcAft>
                <a:spcPts val="0"/>
              </a:spcAft>
              <a:buFont typeface="Arial" charset="0"/>
              <a:buNone/>
              <a:defRPr/>
            </a:pPr>
            <a:r>
              <a:rPr lang="en-GB" sz="1600" b="1" kern="0" dirty="0">
                <a:solidFill>
                  <a:schemeClr val="tx1">
                    <a:lumMod val="75000"/>
                    <a:lumOff val="25000"/>
                  </a:schemeClr>
                </a:solidFill>
                <a:latin typeface="Roboto" panose="02000000000000000000" pitchFamily="2" charset="0"/>
                <a:cs typeface="Tahoma" pitchFamily="34" charset="0"/>
              </a:rPr>
              <a:t>Introduction of the service</a:t>
            </a:r>
          </a:p>
        </p:txBody>
      </p:sp>
      <p:cxnSp>
        <p:nvCxnSpPr>
          <p:cNvPr id="9" name="Straight Connector 8"/>
          <p:cNvCxnSpPr/>
          <p:nvPr/>
        </p:nvCxnSpPr>
        <p:spPr>
          <a:xfrm>
            <a:off x="1169261" y="1781826"/>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5117" y="1330341"/>
            <a:ext cx="502919" cy="502919"/>
          </a:xfrm>
          <a:prstGeom prst="ellipse">
            <a:avLst/>
          </a:prstGeom>
          <a:solidFill>
            <a:srgbClr val="B79EC7"/>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2</a:t>
            </a:r>
            <a:endParaRPr lang="en-US" sz="1600" b="1" kern="0" dirty="0">
              <a:solidFill>
                <a:schemeClr val="bg1"/>
              </a:solidFill>
              <a:latin typeface="Roboto" panose="02000000000000000000" pitchFamily="2" charset="0"/>
            </a:endParaRPr>
          </a:p>
        </p:txBody>
      </p:sp>
      <p:sp>
        <p:nvSpPr>
          <p:cNvPr id="11" name="Rectangle 3"/>
          <p:cNvSpPr txBox="1">
            <a:spLocks noChangeArrowheads="1"/>
          </p:cNvSpPr>
          <p:nvPr/>
        </p:nvSpPr>
        <p:spPr bwMode="auto">
          <a:xfrm>
            <a:off x="1107342" y="1930934"/>
            <a:ext cx="7239234" cy="428625"/>
          </a:xfrm>
          <a:prstGeom prst="rect">
            <a:avLst/>
          </a:prstGeom>
          <a:noFill/>
          <a:ln w="9525">
            <a:noFill/>
            <a:miter lim="800000"/>
            <a:headEnd/>
            <a:tailEnd/>
          </a:ln>
        </p:spPr>
        <p:txBody>
          <a:bodyPr anchor="ctr"/>
          <a:lstStyle/>
          <a:p>
            <a:pPr marL="285750" indent="-285750" fontAlgn="auto">
              <a:spcBef>
                <a:spcPts val="0"/>
              </a:spcBef>
              <a:spcAft>
                <a:spcPts val="0"/>
              </a:spcAft>
              <a:buFont typeface="Arial" charset="0"/>
              <a:buNone/>
              <a:defRPr/>
            </a:pPr>
            <a:r>
              <a:rPr lang="en-IN" sz="1600" b="1" kern="0" dirty="0">
                <a:solidFill>
                  <a:schemeClr val="tx1">
                    <a:lumMod val="75000"/>
                    <a:lumOff val="25000"/>
                  </a:schemeClr>
                </a:solidFill>
                <a:latin typeface="Roboto" panose="02000000000000000000" pitchFamily="2" charset="0"/>
                <a:cs typeface="Tahoma" pitchFamily="34" charset="0"/>
              </a:rPr>
              <a:t>Block Diagram</a:t>
            </a:r>
          </a:p>
        </p:txBody>
      </p:sp>
      <p:cxnSp>
        <p:nvCxnSpPr>
          <p:cNvPr id="12" name="Straight Connector 11"/>
          <p:cNvCxnSpPr/>
          <p:nvPr/>
        </p:nvCxnSpPr>
        <p:spPr>
          <a:xfrm>
            <a:off x="1169261" y="2359559"/>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75117" y="1908074"/>
            <a:ext cx="502919" cy="502919"/>
          </a:xfrm>
          <a:prstGeom prst="ellipse">
            <a:avLst/>
          </a:prstGeom>
          <a:solidFill>
            <a:srgbClr val="F38A78"/>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3</a:t>
            </a:r>
            <a:endParaRPr lang="en-US" sz="1600" b="1" kern="0" dirty="0">
              <a:solidFill>
                <a:schemeClr val="bg1"/>
              </a:solidFill>
              <a:latin typeface="Roboto" panose="02000000000000000000" pitchFamily="2" charset="0"/>
            </a:endParaRPr>
          </a:p>
        </p:txBody>
      </p:sp>
      <p:sp>
        <p:nvSpPr>
          <p:cNvPr id="14" name="Rectangle 3"/>
          <p:cNvSpPr txBox="1">
            <a:spLocks noChangeArrowheads="1"/>
          </p:cNvSpPr>
          <p:nvPr/>
        </p:nvSpPr>
        <p:spPr bwMode="auto">
          <a:xfrm>
            <a:off x="1107342" y="2500698"/>
            <a:ext cx="7239234" cy="428625"/>
          </a:xfrm>
          <a:prstGeom prst="rect">
            <a:avLst/>
          </a:prstGeom>
          <a:noFill/>
          <a:ln w="9525">
            <a:noFill/>
            <a:miter lim="800000"/>
            <a:headEnd/>
            <a:tailEnd/>
          </a:ln>
        </p:spPr>
        <p:txBody>
          <a:bodyPr anchor="ctr"/>
          <a:lstStyle/>
          <a:p>
            <a:pPr marL="285750" indent="-285750" fontAlgn="auto">
              <a:spcBef>
                <a:spcPts val="0"/>
              </a:spcBef>
              <a:spcAft>
                <a:spcPts val="0"/>
              </a:spcAft>
              <a:buFont typeface="Arial" charset="0"/>
              <a:buNone/>
              <a:defRPr/>
            </a:pPr>
            <a:r>
              <a:rPr lang="en-GB" sz="1600" b="1" kern="0" dirty="0">
                <a:solidFill>
                  <a:schemeClr val="tx1">
                    <a:lumMod val="75000"/>
                    <a:lumOff val="25000"/>
                  </a:schemeClr>
                </a:solidFill>
                <a:latin typeface="Roboto" panose="02000000000000000000" pitchFamily="2" charset="0"/>
                <a:cs typeface="Tahoma" pitchFamily="34" charset="0"/>
              </a:rPr>
              <a:t>Process flow for the service</a:t>
            </a:r>
          </a:p>
        </p:txBody>
      </p:sp>
      <p:cxnSp>
        <p:nvCxnSpPr>
          <p:cNvPr id="15" name="Straight Connector 14"/>
          <p:cNvCxnSpPr/>
          <p:nvPr/>
        </p:nvCxnSpPr>
        <p:spPr>
          <a:xfrm>
            <a:off x="1169261" y="2929323"/>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75117" y="2477838"/>
            <a:ext cx="502919" cy="502919"/>
          </a:xfrm>
          <a:prstGeom prst="ellipse">
            <a:avLst/>
          </a:prstGeom>
          <a:solidFill>
            <a:srgbClr val="EC9F48"/>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4</a:t>
            </a:r>
            <a:endParaRPr lang="en-US" sz="1600" b="1" kern="0" dirty="0">
              <a:solidFill>
                <a:schemeClr val="bg1"/>
              </a:solidFill>
              <a:latin typeface="Roboto" panose="02000000000000000000" pitchFamily="2" charset="0"/>
            </a:endParaRPr>
          </a:p>
        </p:txBody>
      </p:sp>
      <p:sp>
        <p:nvSpPr>
          <p:cNvPr id="17" name="Rectangle 3"/>
          <p:cNvSpPr txBox="1">
            <a:spLocks noChangeArrowheads="1"/>
          </p:cNvSpPr>
          <p:nvPr/>
        </p:nvSpPr>
        <p:spPr bwMode="auto">
          <a:xfrm>
            <a:off x="1107342" y="3069078"/>
            <a:ext cx="7239234" cy="428625"/>
          </a:xfrm>
          <a:prstGeom prst="rect">
            <a:avLst/>
          </a:prstGeom>
          <a:noFill/>
          <a:ln w="9525">
            <a:noFill/>
            <a:miter lim="800000"/>
            <a:headEnd/>
            <a:tailEnd/>
          </a:ln>
        </p:spPr>
        <p:txBody>
          <a:bodyPr anchor="ctr"/>
          <a:lstStyle/>
          <a:p>
            <a:pPr marL="285750" indent="-285750">
              <a:defRPr/>
            </a:pPr>
            <a:r>
              <a:rPr lang="en-IN" sz="1600" b="1" kern="0" dirty="0">
                <a:solidFill>
                  <a:schemeClr val="tx1">
                    <a:lumMod val="75000"/>
                    <a:lumOff val="25000"/>
                  </a:schemeClr>
                </a:solidFill>
                <a:latin typeface="Roboto" panose="02000000000000000000" pitchFamily="2" charset="0"/>
                <a:cs typeface="Tahoma" pitchFamily="34" charset="0"/>
              </a:rPr>
              <a:t>Key Features</a:t>
            </a:r>
          </a:p>
        </p:txBody>
      </p:sp>
      <p:cxnSp>
        <p:nvCxnSpPr>
          <p:cNvPr id="18" name="Straight Connector 17"/>
          <p:cNvCxnSpPr/>
          <p:nvPr/>
        </p:nvCxnSpPr>
        <p:spPr>
          <a:xfrm>
            <a:off x="1169261" y="3497703"/>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75117" y="3046218"/>
            <a:ext cx="502919" cy="502919"/>
          </a:xfrm>
          <a:prstGeom prst="ellipse">
            <a:avLst/>
          </a:prstGeom>
          <a:solidFill>
            <a:srgbClr val="57BFC1"/>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5</a:t>
            </a:r>
            <a:endParaRPr lang="en-US" sz="1600" b="1" kern="0" dirty="0">
              <a:solidFill>
                <a:schemeClr val="bg1"/>
              </a:solidFill>
              <a:latin typeface="Roboto" panose="02000000000000000000" pitchFamily="2" charset="0"/>
            </a:endParaRPr>
          </a:p>
        </p:txBody>
      </p:sp>
      <p:sp>
        <p:nvSpPr>
          <p:cNvPr id="20" name="Rectangle 3"/>
          <p:cNvSpPr txBox="1">
            <a:spLocks noChangeArrowheads="1"/>
          </p:cNvSpPr>
          <p:nvPr/>
        </p:nvSpPr>
        <p:spPr bwMode="auto">
          <a:xfrm>
            <a:off x="1107342" y="3638842"/>
            <a:ext cx="7239234" cy="428625"/>
          </a:xfrm>
          <a:prstGeom prst="rect">
            <a:avLst/>
          </a:prstGeom>
          <a:noFill/>
          <a:ln w="9525">
            <a:noFill/>
            <a:miter lim="800000"/>
            <a:headEnd/>
            <a:tailEnd/>
          </a:ln>
        </p:spPr>
        <p:txBody>
          <a:bodyPr anchor="ctr"/>
          <a:lstStyle/>
          <a:p>
            <a:pPr marL="285750" indent="-285750">
              <a:defRPr/>
            </a:pPr>
            <a:r>
              <a:rPr lang="en-IN" sz="1600" b="1" kern="0" dirty="0">
                <a:solidFill>
                  <a:schemeClr val="tx1">
                    <a:lumMod val="75000"/>
                    <a:lumOff val="25000"/>
                  </a:schemeClr>
                </a:solidFill>
                <a:latin typeface="Roboto" panose="02000000000000000000" pitchFamily="2" charset="0"/>
                <a:cs typeface="Tahoma" pitchFamily="34" charset="0"/>
              </a:rPr>
              <a:t>Key Benefits</a:t>
            </a:r>
          </a:p>
        </p:txBody>
      </p:sp>
      <p:cxnSp>
        <p:nvCxnSpPr>
          <p:cNvPr id="21" name="Straight Connector 20"/>
          <p:cNvCxnSpPr/>
          <p:nvPr/>
        </p:nvCxnSpPr>
        <p:spPr>
          <a:xfrm>
            <a:off x="1169261" y="4067467"/>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75117" y="3615982"/>
            <a:ext cx="502919" cy="502919"/>
          </a:xfrm>
          <a:prstGeom prst="ellipse">
            <a:avLst/>
          </a:prstGeom>
          <a:solidFill>
            <a:srgbClr val="F0C23B"/>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6</a:t>
            </a:r>
            <a:endParaRPr lang="en-US" sz="1600" b="1" kern="0" dirty="0">
              <a:solidFill>
                <a:schemeClr val="bg1"/>
              </a:solidFill>
              <a:latin typeface="Roboto" panose="02000000000000000000" pitchFamily="2" charset="0"/>
            </a:endParaRPr>
          </a:p>
        </p:txBody>
      </p:sp>
      <p:sp>
        <p:nvSpPr>
          <p:cNvPr id="23" name="Rectangle 3"/>
          <p:cNvSpPr txBox="1">
            <a:spLocks noChangeArrowheads="1"/>
          </p:cNvSpPr>
          <p:nvPr/>
        </p:nvSpPr>
        <p:spPr bwMode="auto">
          <a:xfrm>
            <a:off x="1107342" y="4216575"/>
            <a:ext cx="7239234" cy="428625"/>
          </a:xfrm>
          <a:prstGeom prst="rect">
            <a:avLst/>
          </a:prstGeom>
          <a:noFill/>
          <a:ln w="9525">
            <a:noFill/>
            <a:miter lim="800000"/>
            <a:headEnd/>
            <a:tailEnd/>
          </a:ln>
        </p:spPr>
        <p:txBody>
          <a:bodyPr anchor="ctr"/>
          <a:lstStyle/>
          <a:p>
            <a:pPr marL="285750" indent="-285750">
              <a:defRPr/>
            </a:pPr>
            <a:r>
              <a:rPr lang="en-IN" sz="1600" b="1" kern="0" dirty="0">
                <a:solidFill>
                  <a:schemeClr val="tx1">
                    <a:lumMod val="75000"/>
                    <a:lumOff val="25000"/>
                  </a:schemeClr>
                </a:solidFill>
                <a:latin typeface="Roboto" panose="02000000000000000000" pitchFamily="2" charset="0"/>
                <a:cs typeface="Tahoma" pitchFamily="34" charset="0"/>
              </a:rPr>
              <a:t>Complete e-Services Suite</a:t>
            </a:r>
          </a:p>
        </p:txBody>
      </p:sp>
      <p:cxnSp>
        <p:nvCxnSpPr>
          <p:cNvPr id="24" name="Straight Connector 23"/>
          <p:cNvCxnSpPr/>
          <p:nvPr/>
        </p:nvCxnSpPr>
        <p:spPr>
          <a:xfrm>
            <a:off x="1169261" y="4645200"/>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5117" y="4193715"/>
            <a:ext cx="502919" cy="502919"/>
          </a:xfrm>
          <a:prstGeom prst="ellipse">
            <a:avLst/>
          </a:prstGeom>
          <a:solidFill>
            <a:srgbClr val="92C749"/>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7</a:t>
            </a:r>
            <a:endParaRPr lang="en-US" sz="1600" b="1" kern="0" dirty="0">
              <a:solidFill>
                <a:schemeClr val="bg1"/>
              </a:solidFill>
              <a:latin typeface="Roboto" panose="02000000000000000000" pitchFamily="2" charset="0"/>
            </a:endParaRPr>
          </a:p>
        </p:txBody>
      </p:sp>
      <p:sp>
        <p:nvSpPr>
          <p:cNvPr id="26" name="Rectangle 3"/>
          <p:cNvSpPr txBox="1">
            <a:spLocks noChangeArrowheads="1"/>
          </p:cNvSpPr>
          <p:nvPr/>
        </p:nvSpPr>
        <p:spPr bwMode="auto">
          <a:xfrm>
            <a:off x="1107342" y="4786339"/>
            <a:ext cx="7239234" cy="428625"/>
          </a:xfrm>
          <a:prstGeom prst="rect">
            <a:avLst/>
          </a:prstGeom>
          <a:noFill/>
          <a:ln w="9525">
            <a:noFill/>
            <a:miter lim="800000"/>
            <a:headEnd/>
            <a:tailEnd/>
          </a:ln>
        </p:spPr>
        <p:txBody>
          <a:bodyPr anchor="ctr"/>
          <a:lstStyle/>
          <a:p>
            <a:pPr marL="285750" indent="-285750" fontAlgn="auto">
              <a:spcBef>
                <a:spcPts val="0"/>
              </a:spcBef>
              <a:spcAft>
                <a:spcPts val="0"/>
              </a:spcAft>
              <a:buFont typeface="Arial" charset="0"/>
              <a:buNone/>
              <a:defRPr/>
            </a:pPr>
            <a:r>
              <a:rPr lang="en-IN" sz="1600" b="1" kern="0" dirty="0">
                <a:solidFill>
                  <a:schemeClr val="tx1">
                    <a:lumMod val="75000"/>
                    <a:lumOff val="25000"/>
                  </a:schemeClr>
                </a:solidFill>
                <a:latin typeface="Roboto" panose="02000000000000000000" pitchFamily="2" charset="0"/>
                <a:cs typeface="Tahoma" pitchFamily="34" charset="0"/>
              </a:rPr>
              <a:t>About Kale</a:t>
            </a:r>
          </a:p>
        </p:txBody>
      </p:sp>
      <p:cxnSp>
        <p:nvCxnSpPr>
          <p:cNvPr id="27" name="Straight Connector 26"/>
          <p:cNvCxnSpPr/>
          <p:nvPr/>
        </p:nvCxnSpPr>
        <p:spPr>
          <a:xfrm>
            <a:off x="1169261" y="5214964"/>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75117" y="4763479"/>
            <a:ext cx="502919" cy="502919"/>
          </a:xfrm>
          <a:prstGeom prst="ellipse">
            <a:avLst/>
          </a:prstGeom>
          <a:solidFill>
            <a:srgbClr val="9D9FA1"/>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8</a:t>
            </a:r>
            <a:endParaRPr lang="en-US" sz="1600" b="1" kern="0" dirty="0">
              <a:solidFill>
                <a:schemeClr val="bg1"/>
              </a:solidFill>
              <a:latin typeface="Roboto" panose="02000000000000000000" pitchFamily="2" charset="0"/>
            </a:endParaRPr>
          </a:p>
        </p:txBody>
      </p:sp>
      <p:sp>
        <p:nvSpPr>
          <p:cNvPr id="29" name="Rectangle 3"/>
          <p:cNvSpPr txBox="1">
            <a:spLocks noChangeArrowheads="1"/>
          </p:cNvSpPr>
          <p:nvPr/>
        </p:nvSpPr>
        <p:spPr bwMode="auto">
          <a:xfrm>
            <a:off x="1107342" y="5356102"/>
            <a:ext cx="7239234" cy="428625"/>
          </a:xfrm>
          <a:prstGeom prst="rect">
            <a:avLst/>
          </a:prstGeom>
          <a:noFill/>
          <a:ln w="9525">
            <a:noFill/>
            <a:miter lim="800000"/>
            <a:headEnd/>
            <a:tailEnd/>
          </a:ln>
        </p:spPr>
        <p:txBody>
          <a:bodyPr anchor="ctr"/>
          <a:lstStyle/>
          <a:p>
            <a:pPr marL="285750" indent="-285750" fontAlgn="auto">
              <a:spcBef>
                <a:spcPts val="0"/>
              </a:spcBef>
              <a:spcAft>
                <a:spcPts val="0"/>
              </a:spcAft>
              <a:buFont typeface="Arial" charset="0"/>
              <a:buNone/>
              <a:defRPr/>
            </a:pPr>
            <a:r>
              <a:rPr lang="en-GB" sz="1600" b="1" kern="0" dirty="0">
                <a:solidFill>
                  <a:schemeClr val="tx1">
                    <a:lumMod val="75000"/>
                    <a:lumOff val="25000"/>
                  </a:schemeClr>
                </a:solidFill>
                <a:latin typeface="Roboto" panose="02000000000000000000" pitchFamily="2" charset="0"/>
                <a:cs typeface="Tahoma" pitchFamily="34" charset="0"/>
              </a:rPr>
              <a:t>Way Ahead</a:t>
            </a:r>
          </a:p>
        </p:txBody>
      </p:sp>
      <p:cxnSp>
        <p:nvCxnSpPr>
          <p:cNvPr id="30" name="Straight Connector 29"/>
          <p:cNvCxnSpPr/>
          <p:nvPr/>
        </p:nvCxnSpPr>
        <p:spPr>
          <a:xfrm>
            <a:off x="1169261" y="5784727"/>
            <a:ext cx="5919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75117" y="5333242"/>
            <a:ext cx="502919" cy="502919"/>
          </a:xfrm>
          <a:prstGeom prst="ellipse">
            <a:avLst/>
          </a:prstGeom>
          <a:solidFill>
            <a:srgbClr val="34B3E4"/>
          </a:solidFill>
          <a:ln>
            <a:noFill/>
          </a:ln>
        </p:spPr>
        <p:txBody>
          <a:bodyPr vert="horz" wrap="square" lIns="91440" tIns="45720" rIns="91440" bIns="45720" numCol="1" anchor="b" anchorCtr="0" compatLnSpc="1">
            <a:prstTxWarp prst="textNoShape">
              <a:avLst/>
            </a:prstTxWarp>
          </a:bodyPr>
          <a:lstStyle/>
          <a:p>
            <a:pPr algn="ctr" defTabSz="914400"/>
            <a:r>
              <a:rPr lang="en-IN" sz="1600" b="1" kern="0" dirty="0">
                <a:solidFill>
                  <a:schemeClr val="bg1"/>
                </a:solidFill>
                <a:latin typeface="Roboto" panose="02000000000000000000" pitchFamily="2" charset="0"/>
              </a:rPr>
              <a:t>9</a:t>
            </a:r>
            <a:endParaRPr lang="en-US" sz="1600" b="1" kern="0" dirty="0">
              <a:solidFill>
                <a:schemeClr val="bg1"/>
              </a:solidFill>
              <a:latin typeface="Roboto" panose="02000000000000000000" pitchFamily="2" charset="0"/>
            </a:endParaRPr>
          </a:p>
        </p:txBody>
      </p:sp>
    </p:spTree>
    <p:extLst>
      <p:ext uri="{BB962C8B-B14F-4D97-AF65-F5344CB8AC3E}">
        <p14:creationId xmlns:p14="http://schemas.microsoft.com/office/powerpoint/2010/main" val="214077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Present industry challenges under COVID</a:t>
            </a:r>
          </a:p>
        </p:txBody>
      </p:sp>
      <p:sp>
        <p:nvSpPr>
          <p:cNvPr id="6" name="Content Placeholder 2">
            <a:extLst>
              <a:ext uri="{FF2B5EF4-FFF2-40B4-BE49-F238E27FC236}">
                <a16:creationId xmlns:a16="http://schemas.microsoft.com/office/drawing/2014/main" id="{40D7CE90-9CBC-4826-82E9-EA289F5DB409}"/>
              </a:ext>
            </a:extLst>
          </p:cNvPr>
          <p:cNvSpPr txBox="1">
            <a:spLocks/>
          </p:cNvSpPr>
          <p:nvPr/>
        </p:nvSpPr>
        <p:spPr>
          <a:xfrm>
            <a:off x="382588" y="839788"/>
            <a:ext cx="11304184" cy="762000"/>
          </a:xfrm>
          <a:prstGeom prst="rect">
            <a:avLst/>
          </a:prstGeom>
        </p:spPr>
        <p:txBody>
          <a:bodyPr vert="horz" lIns="84898" tIns="42449" rIns="84898" bIns="42449" rtlCol="0">
            <a:normAutofit fontScale="92500" lnSpcReduction="20000"/>
          </a:bodyPr>
          <a:lstStyle>
            <a:lvl1pPr marL="318370" indent="-318370" algn="l" defTabSz="848986" rtl="0" eaLnBrk="1" latinLnBrk="0" hangingPunct="1">
              <a:spcBef>
                <a:spcPct val="20000"/>
              </a:spcBef>
              <a:buFont typeface="Wingdings" panose="05000000000000000000" pitchFamily="2" charset="2"/>
              <a:buChar char="§"/>
              <a:defRPr sz="2000" kern="1200">
                <a:solidFill>
                  <a:schemeClr val="tx1">
                    <a:lumMod val="95000"/>
                    <a:lumOff val="5000"/>
                  </a:schemeClr>
                </a:solidFill>
                <a:latin typeface="Roboto" panose="02000000000000000000" pitchFamily="2" charset="0"/>
                <a:ea typeface="Roboto" panose="02000000000000000000" pitchFamily="2" charset="0"/>
                <a:cs typeface="+mn-cs"/>
              </a:defRPr>
            </a:lvl1pPr>
            <a:lvl2pPr marL="689802" indent="-265309" algn="l" defTabSz="848986" rtl="0" eaLnBrk="1" latinLnBrk="0" hangingPunct="1">
              <a:spcBef>
                <a:spcPct val="20000"/>
              </a:spcBef>
              <a:buFont typeface="Arial" panose="020B0604020202020204" pitchFamily="34" charset="0"/>
              <a:buChar char="•"/>
              <a:defRPr sz="1800" kern="1200">
                <a:solidFill>
                  <a:schemeClr val="tx1">
                    <a:lumMod val="95000"/>
                    <a:lumOff val="5000"/>
                  </a:schemeClr>
                </a:solidFill>
                <a:latin typeface="Roboto" panose="02000000000000000000" pitchFamily="2" charset="0"/>
                <a:ea typeface="Roboto" panose="02000000000000000000" pitchFamily="2" charset="0"/>
                <a:cs typeface="+mn-cs"/>
              </a:defRPr>
            </a:lvl2pPr>
            <a:lvl3pPr marL="1061233" indent="-212247" algn="l" defTabSz="848986" rtl="0" eaLnBrk="1" latinLnBrk="0" hangingPunct="1">
              <a:spcBef>
                <a:spcPct val="20000"/>
              </a:spcBef>
              <a:buFont typeface="Courier New" panose="02070309020205020404" pitchFamily="49" charset="0"/>
              <a:buChar char="o"/>
              <a:defRPr sz="1600" kern="1200">
                <a:solidFill>
                  <a:schemeClr val="tx1">
                    <a:lumMod val="95000"/>
                    <a:lumOff val="5000"/>
                  </a:schemeClr>
                </a:solidFill>
                <a:latin typeface="Roboto" panose="02000000000000000000" pitchFamily="2" charset="0"/>
                <a:ea typeface="Roboto" panose="02000000000000000000" pitchFamily="2" charset="0"/>
                <a:cs typeface="+mn-cs"/>
              </a:defRPr>
            </a:lvl3pPr>
            <a:lvl4pPr marL="1485726" indent="-212247" algn="l" defTabSz="848986" rtl="0" eaLnBrk="1" latinLnBrk="0" hangingPunct="1">
              <a:spcBef>
                <a:spcPct val="20000"/>
              </a:spcBef>
              <a:buFont typeface="Arial" pitchFamily="34" charset="0"/>
              <a:buChar char="–"/>
              <a:defRPr sz="1400" kern="1200">
                <a:solidFill>
                  <a:schemeClr val="tx1">
                    <a:lumMod val="95000"/>
                    <a:lumOff val="5000"/>
                  </a:schemeClr>
                </a:solidFill>
                <a:latin typeface="Roboto" panose="02000000000000000000" pitchFamily="2" charset="0"/>
                <a:ea typeface="Roboto" panose="02000000000000000000" pitchFamily="2" charset="0"/>
                <a:cs typeface="+mn-cs"/>
              </a:defRPr>
            </a:lvl4pPr>
            <a:lvl5pPr marL="1910219" indent="-212247" algn="l" defTabSz="848986" rtl="0" eaLnBrk="1" latinLnBrk="0" hangingPunct="1">
              <a:spcBef>
                <a:spcPct val="20000"/>
              </a:spcBef>
              <a:buFont typeface="Arial" pitchFamily="34" charset="0"/>
              <a:buChar char="»"/>
              <a:defRPr sz="1200" kern="1200">
                <a:solidFill>
                  <a:schemeClr val="tx1">
                    <a:lumMod val="95000"/>
                    <a:lumOff val="5000"/>
                  </a:schemeClr>
                </a:solidFill>
                <a:latin typeface="Roboto" panose="02000000000000000000" pitchFamily="2" charset="0"/>
                <a:ea typeface="Roboto" panose="02000000000000000000" pitchFamily="2" charset="0"/>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IN" sz="1800" dirty="0">
                <a:solidFill>
                  <a:schemeClr val="tx1"/>
                </a:solidFill>
              </a:rPr>
              <a:t>Over the past weeks and months, the COVID-19 pandemic has emerged as a significant global challenge that is creating disruption across the world with the logistics industry being pushed to the brink. Paper-based documentation like AWB during lockdowns and staff shortage result in challenges like:</a:t>
            </a:r>
          </a:p>
        </p:txBody>
      </p:sp>
      <p:sp>
        <p:nvSpPr>
          <p:cNvPr id="35" name="Rectangle 34">
            <a:extLst>
              <a:ext uri="{FF2B5EF4-FFF2-40B4-BE49-F238E27FC236}">
                <a16:creationId xmlns:a16="http://schemas.microsoft.com/office/drawing/2014/main" id="{54C9E9E2-5D9D-4D15-9930-F3F0FA6CB858}"/>
              </a:ext>
            </a:extLst>
          </p:cNvPr>
          <p:cNvSpPr/>
          <p:nvPr/>
        </p:nvSpPr>
        <p:spPr>
          <a:xfrm>
            <a:off x="543280" y="3322429"/>
            <a:ext cx="3532876" cy="1751756"/>
          </a:xfrm>
          <a:prstGeom prst="rect">
            <a:avLst/>
          </a:prstGeom>
          <a:solidFill>
            <a:srgbClr val="00C2B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t" anchorCtr="0" forceAA="0" compatLnSpc="1">
            <a:prstTxWarp prst="textNoShape">
              <a:avLst/>
            </a:prstTxWarp>
            <a:noAutofit/>
          </a:bodyPr>
          <a:lstStyle/>
          <a:p>
            <a:endParaRPr lang="en-IN" sz="1799"/>
          </a:p>
        </p:txBody>
      </p:sp>
      <p:sp>
        <p:nvSpPr>
          <p:cNvPr id="36" name="Teardrop 35">
            <a:extLst>
              <a:ext uri="{FF2B5EF4-FFF2-40B4-BE49-F238E27FC236}">
                <a16:creationId xmlns:a16="http://schemas.microsoft.com/office/drawing/2014/main" id="{6F3EC815-77BE-49B9-88B6-F7354C29DB7B}"/>
              </a:ext>
            </a:extLst>
          </p:cNvPr>
          <p:cNvSpPr/>
          <p:nvPr/>
        </p:nvSpPr>
        <p:spPr>
          <a:xfrm rot="8100000">
            <a:off x="1633745" y="1846192"/>
            <a:ext cx="1351950" cy="1351950"/>
          </a:xfrm>
          <a:prstGeom prst="teardrop">
            <a:avLst>
              <a:gd name="adj" fmla="val 116425"/>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37" name="Rectangle 36">
            <a:extLst>
              <a:ext uri="{FF2B5EF4-FFF2-40B4-BE49-F238E27FC236}">
                <a16:creationId xmlns:a16="http://schemas.microsoft.com/office/drawing/2014/main" id="{7C0F994C-18DD-48E6-AF9C-FEC7E967DFBB}"/>
              </a:ext>
            </a:extLst>
          </p:cNvPr>
          <p:cNvSpPr/>
          <p:nvPr/>
        </p:nvSpPr>
        <p:spPr>
          <a:xfrm>
            <a:off x="4328048" y="3322429"/>
            <a:ext cx="3532876" cy="1751756"/>
          </a:xfrm>
          <a:prstGeom prst="rect">
            <a:avLst/>
          </a:prstGeom>
          <a:solidFill>
            <a:srgbClr val="FEAC04"/>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t" anchorCtr="0" forceAA="0" compatLnSpc="1">
            <a:prstTxWarp prst="textNoShape">
              <a:avLst/>
            </a:prstTxWarp>
            <a:noAutofit/>
          </a:bodyPr>
          <a:lstStyle/>
          <a:p>
            <a:endParaRPr lang="en-IN" sz="1799"/>
          </a:p>
        </p:txBody>
      </p:sp>
      <p:sp>
        <p:nvSpPr>
          <p:cNvPr id="38" name="Teardrop 37">
            <a:extLst>
              <a:ext uri="{FF2B5EF4-FFF2-40B4-BE49-F238E27FC236}">
                <a16:creationId xmlns:a16="http://schemas.microsoft.com/office/drawing/2014/main" id="{AC046034-3B32-48C1-81ED-8D1059DF3B2A}"/>
              </a:ext>
            </a:extLst>
          </p:cNvPr>
          <p:cNvSpPr/>
          <p:nvPr/>
        </p:nvSpPr>
        <p:spPr>
          <a:xfrm rot="8100000">
            <a:off x="5418512" y="1846192"/>
            <a:ext cx="1351950" cy="1351950"/>
          </a:xfrm>
          <a:prstGeom prst="teardrop">
            <a:avLst>
              <a:gd name="adj" fmla="val 116425"/>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39" name="Rectangle 38">
            <a:extLst>
              <a:ext uri="{FF2B5EF4-FFF2-40B4-BE49-F238E27FC236}">
                <a16:creationId xmlns:a16="http://schemas.microsoft.com/office/drawing/2014/main" id="{3A24DDB5-9B7E-4360-885F-9303446FC6E8}"/>
              </a:ext>
            </a:extLst>
          </p:cNvPr>
          <p:cNvSpPr/>
          <p:nvPr/>
        </p:nvSpPr>
        <p:spPr>
          <a:xfrm>
            <a:off x="8112815" y="3322429"/>
            <a:ext cx="3532876" cy="1751756"/>
          </a:xfrm>
          <a:prstGeom prst="rect">
            <a:avLst/>
          </a:prstGeom>
          <a:solidFill>
            <a:srgbClr val="88497E"/>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t" anchorCtr="0" forceAA="0" compatLnSpc="1">
            <a:prstTxWarp prst="textNoShape">
              <a:avLst/>
            </a:prstTxWarp>
            <a:noAutofit/>
          </a:bodyPr>
          <a:lstStyle/>
          <a:p>
            <a:endParaRPr lang="en-IN" sz="1799"/>
          </a:p>
        </p:txBody>
      </p:sp>
      <p:sp>
        <p:nvSpPr>
          <p:cNvPr id="40" name="Teardrop 39">
            <a:extLst>
              <a:ext uri="{FF2B5EF4-FFF2-40B4-BE49-F238E27FC236}">
                <a16:creationId xmlns:a16="http://schemas.microsoft.com/office/drawing/2014/main" id="{69D0A722-98AA-42D6-B53A-CDA0EBA4AA78}"/>
              </a:ext>
            </a:extLst>
          </p:cNvPr>
          <p:cNvSpPr/>
          <p:nvPr/>
        </p:nvSpPr>
        <p:spPr>
          <a:xfrm rot="8100000">
            <a:off x="9203280" y="1846192"/>
            <a:ext cx="1351950" cy="1351950"/>
          </a:xfrm>
          <a:prstGeom prst="teardrop">
            <a:avLst>
              <a:gd name="adj" fmla="val 116425"/>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41" name="TextBox 40">
            <a:extLst>
              <a:ext uri="{FF2B5EF4-FFF2-40B4-BE49-F238E27FC236}">
                <a16:creationId xmlns:a16="http://schemas.microsoft.com/office/drawing/2014/main" id="{67097996-C22B-4CC6-9DBF-AFD245AD0187}"/>
              </a:ext>
            </a:extLst>
          </p:cNvPr>
          <p:cNvSpPr txBox="1"/>
          <p:nvPr/>
        </p:nvSpPr>
        <p:spPr>
          <a:xfrm>
            <a:off x="4527495" y="3617855"/>
            <a:ext cx="3119194" cy="1785104"/>
          </a:xfrm>
          <a:prstGeom prst="rect">
            <a:avLst/>
          </a:prstGeom>
          <a:noFill/>
        </p:spPr>
        <p:txBody>
          <a:bodyPr wrap="square" rtlCol="0">
            <a:spAutoFit/>
          </a:bodyPr>
          <a:lstStyle/>
          <a:p>
            <a:pPr algn="ctr"/>
            <a:r>
              <a:rPr lang="en-IN" sz="2200" b="1" dirty="0">
                <a:solidFill>
                  <a:schemeClr val="bg1"/>
                </a:solidFill>
                <a:latin typeface="Roboto" panose="02000000000000000000" pitchFamily="2" charset="0"/>
                <a:ea typeface="Roboto" panose="02000000000000000000" pitchFamily="2" charset="0"/>
                <a:cs typeface="Roboto" panose="02000000000000000000" pitchFamily="2" charset="0"/>
              </a:rPr>
              <a:t>Longer waiting time for agents in queues to submit documents &amp; pay charges at GHA counters</a:t>
            </a:r>
          </a:p>
        </p:txBody>
      </p:sp>
      <p:sp>
        <p:nvSpPr>
          <p:cNvPr id="42" name="TextBox 41">
            <a:extLst>
              <a:ext uri="{FF2B5EF4-FFF2-40B4-BE49-F238E27FC236}">
                <a16:creationId xmlns:a16="http://schemas.microsoft.com/office/drawing/2014/main" id="{9E6392EF-90EC-44B1-BEB9-6225EBB81BA3}"/>
              </a:ext>
            </a:extLst>
          </p:cNvPr>
          <p:cNvSpPr txBox="1"/>
          <p:nvPr/>
        </p:nvSpPr>
        <p:spPr>
          <a:xfrm>
            <a:off x="8278147" y="3617855"/>
            <a:ext cx="3202213" cy="1446550"/>
          </a:xfrm>
          <a:prstGeom prst="rect">
            <a:avLst/>
          </a:prstGeom>
          <a:noFill/>
        </p:spPr>
        <p:txBody>
          <a:bodyPr wrap="square" rtlCol="0">
            <a:spAutoFit/>
          </a:bodyPr>
          <a:lstStyle/>
          <a:p>
            <a:pPr algn="ctr"/>
            <a:r>
              <a:rPr lang="en-IN" sz="2200" b="1" dirty="0">
                <a:solidFill>
                  <a:schemeClr val="bg1"/>
                </a:solidFill>
                <a:latin typeface="Roboto" panose="02000000000000000000" pitchFamily="2" charset="0"/>
                <a:ea typeface="Roboto" panose="02000000000000000000" pitchFamily="2" charset="0"/>
                <a:cs typeface="Roboto" panose="02000000000000000000" pitchFamily="2" charset="0"/>
              </a:rPr>
              <a:t>Risk of spreading the disease with paper contact and touchpoints</a:t>
            </a:r>
          </a:p>
        </p:txBody>
      </p:sp>
      <p:sp>
        <p:nvSpPr>
          <p:cNvPr id="43" name="TextBox 42">
            <a:extLst>
              <a:ext uri="{FF2B5EF4-FFF2-40B4-BE49-F238E27FC236}">
                <a16:creationId xmlns:a16="http://schemas.microsoft.com/office/drawing/2014/main" id="{5428B467-6C49-4EFC-AEAC-BC6FEC8ABF2D}"/>
              </a:ext>
            </a:extLst>
          </p:cNvPr>
          <p:cNvSpPr txBox="1"/>
          <p:nvPr/>
        </p:nvSpPr>
        <p:spPr>
          <a:xfrm>
            <a:off x="656266" y="3617855"/>
            <a:ext cx="3306905" cy="1107996"/>
          </a:xfrm>
          <a:prstGeom prst="rect">
            <a:avLst/>
          </a:prstGeom>
          <a:noFill/>
        </p:spPr>
        <p:txBody>
          <a:bodyPr wrap="square" rtlCol="0">
            <a:spAutoFit/>
          </a:bodyPr>
          <a:lstStyle/>
          <a:p>
            <a:pPr algn="ctr"/>
            <a:r>
              <a:rPr lang="en-IN" sz="2200" b="1" dirty="0">
                <a:solidFill>
                  <a:schemeClr val="bg1"/>
                </a:solidFill>
                <a:latin typeface="Roboto" panose="02000000000000000000" pitchFamily="2" charset="0"/>
                <a:ea typeface="Roboto" panose="02000000000000000000" pitchFamily="2" charset="0"/>
                <a:cs typeface="Roboto" panose="02000000000000000000" pitchFamily="2" charset="0"/>
              </a:rPr>
              <a:t>Shortage of staff at GHA office due to COVID-19 pandemic</a:t>
            </a:r>
          </a:p>
        </p:txBody>
      </p:sp>
      <p:pic>
        <p:nvPicPr>
          <p:cNvPr id="47" name="Picture 46">
            <a:extLst>
              <a:ext uri="{FF2B5EF4-FFF2-40B4-BE49-F238E27FC236}">
                <a16:creationId xmlns:a16="http://schemas.microsoft.com/office/drawing/2014/main" id="{58107CD9-7C9A-4C51-986A-E3511619EC4B}"/>
              </a:ext>
            </a:extLst>
          </p:cNvPr>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691929" y="2124503"/>
            <a:ext cx="811315" cy="811315"/>
          </a:xfrm>
          <a:prstGeom prst="rect">
            <a:avLst/>
          </a:prstGeom>
        </p:spPr>
      </p:pic>
      <p:pic>
        <p:nvPicPr>
          <p:cNvPr id="48" name="Picture 47">
            <a:extLst>
              <a:ext uri="{FF2B5EF4-FFF2-40B4-BE49-F238E27FC236}">
                <a16:creationId xmlns:a16="http://schemas.microsoft.com/office/drawing/2014/main" id="{A26789E8-06AD-4F72-8544-47253E1ED107}"/>
              </a:ext>
            </a:extLst>
          </p:cNvPr>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888945" y="2107771"/>
            <a:ext cx="841547" cy="841547"/>
          </a:xfrm>
          <a:prstGeom prst="rect">
            <a:avLst/>
          </a:prstGeom>
        </p:spPr>
      </p:pic>
      <p:pic>
        <p:nvPicPr>
          <p:cNvPr id="49" name="Picture 48">
            <a:extLst>
              <a:ext uri="{FF2B5EF4-FFF2-40B4-BE49-F238E27FC236}">
                <a16:creationId xmlns:a16="http://schemas.microsoft.com/office/drawing/2014/main" id="{CBC39393-E34E-491F-89BE-40C03DA68DFA}"/>
              </a:ext>
            </a:extLst>
          </p:cNvPr>
          <p:cNvPicPr>
            <a:picLocks noChangeAspect="1"/>
          </p:cNvPicPr>
          <p:nvPr/>
        </p:nvPicPr>
        <p:blipFill>
          <a:blip r:embed="rId6" cstate="print">
            <a:duotone>
              <a:prstClr val="black"/>
              <a:schemeClr val="accent4">
                <a:tint val="45000"/>
                <a:satMod val="400000"/>
              </a:scheme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498405" y="2147696"/>
            <a:ext cx="761695" cy="761695"/>
          </a:xfrm>
          <a:prstGeom prst="rect">
            <a:avLst/>
          </a:prstGeom>
        </p:spPr>
      </p:pic>
    </p:spTree>
    <p:extLst>
      <p:ext uri="{BB962C8B-B14F-4D97-AF65-F5344CB8AC3E}">
        <p14:creationId xmlns:p14="http://schemas.microsoft.com/office/powerpoint/2010/main" val="92225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Introduction of the service</a:t>
            </a:r>
          </a:p>
        </p:txBody>
      </p:sp>
      <p:sp>
        <p:nvSpPr>
          <p:cNvPr id="5" name="Rounded Rectangle 238">
            <a:extLst>
              <a:ext uri="{FF2B5EF4-FFF2-40B4-BE49-F238E27FC236}">
                <a16:creationId xmlns:a16="http://schemas.microsoft.com/office/drawing/2014/main" id="{85AA7588-BD85-41F5-AB1A-FBF898077C31}"/>
              </a:ext>
            </a:extLst>
          </p:cNvPr>
          <p:cNvSpPr/>
          <p:nvPr/>
        </p:nvSpPr>
        <p:spPr>
          <a:xfrm>
            <a:off x="716123" y="868251"/>
            <a:ext cx="10939757" cy="666000"/>
          </a:xfrm>
          <a:prstGeom prst="roundRect">
            <a:avLst>
              <a:gd name="adj" fmla="val 5551"/>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C342CBE-CF7B-4CAE-8222-CCF83579CA3A}"/>
              </a:ext>
            </a:extLst>
          </p:cNvPr>
          <p:cNvSpPr/>
          <p:nvPr/>
        </p:nvSpPr>
        <p:spPr>
          <a:xfrm>
            <a:off x="357732" y="821216"/>
            <a:ext cx="760070" cy="760070"/>
          </a:xfrm>
          <a:prstGeom prst="ellipse">
            <a:avLst/>
          </a:prstGeom>
          <a:solidFill>
            <a:srgbClr val="34B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ounded Rectangle 238">
            <a:extLst>
              <a:ext uri="{FF2B5EF4-FFF2-40B4-BE49-F238E27FC236}">
                <a16:creationId xmlns:a16="http://schemas.microsoft.com/office/drawing/2014/main" id="{551E94F9-910C-4C71-A2D0-D729A3C52EC2}"/>
              </a:ext>
            </a:extLst>
          </p:cNvPr>
          <p:cNvSpPr/>
          <p:nvPr/>
        </p:nvSpPr>
        <p:spPr>
          <a:xfrm>
            <a:off x="716123" y="1785589"/>
            <a:ext cx="10939756" cy="666000"/>
          </a:xfrm>
          <a:prstGeom prst="roundRect">
            <a:avLst>
              <a:gd name="adj" fmla="val 5551"/>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A77F93F-A873-4051-8698-B6EF4118060B}"/>
              </a:ext>
            </a:extLst>
          </p:cNvPr>
          <p:cNvSpPr/>
          <p:nvPr/>
        </p:nvSpPr>
        <p:spPr>
          <a:xfrm>
            <a:off x="357732" y="1738554"/>
            <a:ext cx="760070" cy="760070"/>
          </a:xfrm>
          <a:prstGeom prst="ellipse">
            <a:avLst/>
          </a:prstGeom>
          <a:solidFill>
            <a:srgbClr val="B79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238">
            <a:extLst>
              <a:ext uri="{FF2B5EF4-FFF2-40B4-BE49-F238E27FC236}">
                <a16:creationId xmlns:a16="http://schemas.microsoft.com/office/drawing/2014/main" id="{1B944B58-5DE9-47AC-9D4A-104C21D2990F}"/>
              </a:ext>
            </a:extLst>
          </p:cNvPr>
          <p:cNvSpPr/>
          <p:nvPr/>
        </p:nvSpPr>
        <p:spPr>
          <a:xfrm>
            <a:off x="716123" y="2722977"/>
            <a:ext cx="10939756" cy="666000"/>
          </a:xfrm>
          <a:prstGeom prst="roundRect">
            <a:avLst>
              <a:gd name="adj" fmla="val 5551"/>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F3F7195-483D-4A6D-A598-B92C6707A769}"/>
              </a:ext>
            </a:extLst>
          </p:cNvPr>
          <p:cNvSpPr/>
          <p:nvPr/>
        </p:nvSpPr>
        <p:spPr>
          <a:xfrm>
            <a:off x="357732" y="2675942"/>
            <a:ext cx="760070" cy="760070"/>
          </a:xfrm>
          <a:prstGeom prst="ellipse">
            <a:avLst/>
          </a:prstGeom>
          <a:solidFill>
            <a:srgbClr val="F28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ounded Rectangle 238">
            <a:extLst>
              <a:ext uri="{FF2B5EF4-FFF2-40B4-BE49-F238E27FC236}">
                <a16:creationId xmlns:a16="http://schemas.microsoft.com/office/drawing/2014/main" id="{E1A8EE12-D02C-4FA1-9CAF-2FC70474F3DE}"/>
              </a:ext>
            </a:extLst>
          </p:cNvPr>
          <p:cNvSpPr/>
          <p:nvPr/>
        </p:nvSpPr>
        <p:spPr>
          <a:xfrm>
            <a:off x="716123" y="3647082"/>
            <a:ext cx="10939756" cy="666000"/>
          </a:xfrm>
          <a:prstGeom prst="roundRect">
            <a:avLst>
              <a:gd name="adj" fmla="val 5551"/>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10634C9-38DE-416F-A5EA-10A5DF871038}"/>
              </a:ext>
            </a:extLst>
          </p:cNvPr>
          <p:cNvSpPr/>
          <p:nvPr/>
        </p:nvSpPr>
        <p:spPr>
          <a:xfrm>
            <a:off x="357732" y="3600047"/>
            <a:ext cx="760070" cy="760070"/>
          </a:xfrm>
          <a:prstGeom prst="ellipse">
            <a:avLst/>
          </a:prstGeom>
          <a:solidFill>
            <a:srgbClr val="EC9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EEA1476A-3190-488F-ABDF-99AF6E95F3FF}"/>
              </a:ext>
            </a:extLst>
          </p:cNvPr>
          <p:cNvSpPr txBox="1"/>
          <p:nvPr/>
        </p:nvSpPr>
        <p:spPr>
          <a:xfrm>
            <a:off x="1107253" y="908756"/>
            <a:ext cx="10476734" cy="584775"/>
          </a:xfrm>
          <a:prstGeom prst="rect">
            <a:avLst/>
          </a:prstGeom>
          <a:noFill/>
        </p:spPr>
        <p:txBody>
          <a:bodyPr wrap="square" rtlCol="0">
            <a:spAutoFit/>
          </a:bodyPr>
          <a:lstStyle/>
          <a:p>
            <a:r>
              <a:rPr lang="en-IN" sz="1600" dirty="0">
                <a:latin typeface="Roboto" panose="02000000000000000000" pitchFamily="2" charset="0"/>
                <a:ea typeface="Roboto" panose="02000000000000000000" pitchFamily="2" charset="0"/>
              </a:rPr>
              <a:t>PING service extracts data from documents like Air Waybill and converts the same into EDI messages, which are auto-transmitted to airlines/ ground handling agents </a:t>
            </a:r>
          </a:p>
        </p:txBody>
      </p:sp>
      <p:sp>
        <p:nvSpPr>
          <p:cNvPr id="14" name="TextBox 13">
            <a:extLst>
              <a:ext uri="{FF2B5EF4-FFF2-40B4-BE49-F238E27FC236}">
                <a16:creationId xmlns:a16="http://schemas.microsoft.com/office/drawing/2014/main" id="{E9E57690-CF1D-43F8-A35D-EEDA9D44D40A}"/>
              </a:ext>
            </a:extLst>
          </p:cNvPr>
          <p:cNvSpPr txBox="1"/>
          <p:nvPr/>
        </p:nvSpPr>
        <p:spPr>
          <a:xfrm>
            <a:off x="1107253" y="1964092"/>
            <a:ext cx="10548626" cy="338554"/>
          </a:xfrm>
          <a:prstGeom prst="rect">
            <a:avLst/>
          </a:prstGeom>
          <a:noFill/>
        </p:spPr>
        <p:txBody>
          <a:bodyPr wrap="square" rtlCol="0">
            <a:spAutoFit/>
          </a:bodyPr>
          <a:lstStyle/>
          <a:p>
            <a:r>
              <a:rPr lang="en-IN" sz="1600" dirty="0">
                <a:latin typeface="Roboto" panose="02000000000000000000" pitchFamily="2" charset="0"/>
                <a:ea typeface="Roboto" panose="02000000000000000000" pitchFamily="2" charset="0"/>
              </a:rPr>
              <a:t>It is an innovative solution based on a combination of machine learning (ML) &amp; optical character recognition (OCR)</a:t>
            </a:r>
          </a:p>
        </p:txBody>
      </p:sp>
      <p:sp>
        <p:nvSpPr>
          <p:cNvPr id="15" name="TextBox 14">
            <a:extLst>
              <a:ext uri="{FF2B5EF4-FFF2-40B4-BE49-F238E27FC236}">
                <a16:creationId xmlns:a16="http://schemas.microsoft.com/office/drawing/2014/main" id="{C5A59E6F-BDFC-4EB2-BB29-E4CDFF0141A7}"/>
              </a:ext>
            </a:extLst>
          </p:cNvPr>
          <p:cNvSpPr txBox="1"/>
          <p:nvPr/>
        </p:nvSpPr>
        <p:spPr>
          <a:xfrm>
            <a:off x="1107253" y="2914561"/>
            <a:ext cx="9903693" cy="338554"/>
          </a:xfrm>
          <a:prstGeom prst="rect">
            <a:avLst/>
          </a:prstGeom>
          <a:noFill/>
        </p:spPr>
        <p:txBody>
          <a:bodyPr wrap="square" rtlCol="0">
            <a:spAutoFit/>
          </a:bodyPr>
          <a:lstStyle/>
          <a:p>
            <a:r>
              <a:rPr lang="en-IN" sz="1600" dirty="0">
                <a:latin typeface="Roboto" panose="02000000000000000000" pitchFamily="2" charset="0"/>
                <a:ea typeface="Roboto" panose="02000000000000000000" pitchFamily="2" charset="0"/>
              </a:rPr>
              <a:t>This service extracts data from AWB PDF copy and converts it in to digital form</a:t>
            </a:r>
          </a:p>
        </p:txBody>
      </p:sp>
      <p:sp>
        <p:nvSpPr>
          <p:cNvPr id="16" name="TextBox 15">
            <a:extLst>
              <a:ext uri="{FF2B5EF4-FFF2-40B4-BE49-F238E27FC236}">
                <a16:creationId xmlns:a16="http://schemas.microsoft.com/office/drawing/2014/main" id="{DB4B42D3-1198-45D0-83B2-59EE2EADF876}"/>
              </a:ext>
            </a:extLst>
          </p:cNvPr>
          <p:cNvSpPr txBox="1"/>
          <p:nvPr/>
        </p:nvSpPr>
        <p:spPr>
          <a:xfrm>
            <a:off x="1107253" y="3818608"/>
            <a:ext cx="7236693" cy="338554"/>
          </a:xfrm>
          <a:prstGeom prst="rect">
            <a:avLst/>
          </a:prstGeom>
          <a:noFill/>
        </p:spPr>
        <p:txBody>
          <a:bodyPr wrap="square" rtlCol="0">
            <a:spAutoFit/>
          </a:bodyPr>
          <a:lstStyle/>
          <a:p>
            <a:r>
              <a:rPr lang="en-IN" sz="1600" dirty="0">
                <a:latin typeface="Roboto" panose="02000000000000000000" pitchFamily="2" charset="0"/>
                <a:ea typeface="Roboto" panose="02000000000000000000" pitchFamily="2" charset="0"/>
              </a:rPr>
              <a:t>Kale’s quality checks verifies the data accuracy</a:t>
            </a:r>
          </a:p>
        </p:txBody>
      </p:sp>
      <p:sp>
        <p:nvSpPr>
          <p:cNvPr id="17" name="Rounded Rectangle 238">
            <a:extLst>
              <a:ext uri="{FF2B5EF4-FFF2-40B4-BE49-F238E27FC236}">
                <a16:creationId xmlns:a16="http://schemas.microsoft.com/office/drawing/2014/main" id="{98AACB4F-E076-4627-94EA-48FA9B949B11}"/>
              </a:ext>
            </a:extLst>
          </p:cNvPr>
          <p:cNvSpPr/>
          <p:nvPr/>
        </p:nvSpPr>
        <p:spPr>
          <a:xfrm>
            <a:off x="716123" y="4569944"/>
            <a:ext cx="10939756" cy="666000"/>
          </a:xfrm>
          <a:prstGeom prst="roundRect">
            <a:avLst>
              <a:gd name="adj" fmla="val 5551"/>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7CD3CA-CA05-4512-B4C7-69CDF7C6AE3A}"/>
              </a:ext>
            </a:extLst>
          </p:cNvPr>
          <p:cNvSpPr/>
          <p:nvPr/>
        </p:nvSpPr>
        <p:spPr>
          <a:xfrm>
            <a:off x="357732" y="4522909"/>
            <a:ext cx="760070" cy="76007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B56A02FB-DA91-4AF1-842A-82B2BD9F0ACB}"/>
              </a:ext>
            </a:extLst>
          </p:cNvPr>
          <p:cNvSpPr txBox="1"/>
          <p:nvPr/>
        </p:nvSpPr>
        <p:spPr>
          <a:xfrm>
            <a:off x="1107253" y="4737698"/>
            <a:ext cx="10317127" cy="338554"/>
          </a:xfrm>
          <a:prstGeom prst="rect">
            <a:avLst/>
          </a:prstGeom>
          <a:noFill/>
        </p:spPr>
        <p:txBody>
          <a:bodyPr wrap="square" rtlCol="0">
            <a:spAutoFit/>
          </a:bodyPr>
          <a:lstStyle/>
          <a:p>
            <a:r>
              <a:rPr lang="en-IN" sz="1600" dirty="0">
                <a:latin typeface="Roboto" panose="02000000000000000000" pitchFamily="2" charset="0"/>
                <a:ea typeface="Roboto" panose="02000000000000000000" pitchFamily="2" charset="0"/>
              </a:rPr>
              <a:t>Data communicated to airlines and GHA through multiple protocols</a:t>
            </a:r>
          </a:p>
        </p:txBody>
      </p:sp>
      <p:sp>
        <p:nvSpPr>
          <p:cNvPr id="20" name="Rounded Rectangle 238">
            <a:extLst>
              <a:ext uri="{FF2B5EF4-FFF2-40B4-BE49-F238E27FC236}">
                <a16:creationId xmlns:a16="http://schemas.microsoft.com/office/drawing/2014/main" id="{20DD4684-C47B-4521-A7AF-B70924E2A5E9}"/>
              </a:ext>
            </a:extLst>
          </p:cNvPr>
          <p:cNvSpPr/>
          <p:nvPr/>
        </p:nvSpPr>
        <p:spPr>
          <a:xfrm>
            <a:off x="716123" y="5491546"/>
            <a:ext cx="10939756" cy="666000"/>
          </a:xfrm>
          <a:prstGeom prst="roundRect">
            <a:avLst>
              <a:gd name="adj" fmla="val 5551"/>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F106DA5-B016-4EB4-9E39-4387FD9D93CA}"/>
              </a:ext>
            </a:extLst>
          </p:cNvPr>
          <p:cNvSpPr/>
          <p:nvPr/>
        </p:nvSpPr>
        <p:spPr>
          <a:xfrm>
            <a:off x="357732" y="5444511"/>
            <a:ext cx="760070" cy="76007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CF55C53D-739E-4D26-9135-F4BFFBEBD037}"/>
              </a:ext>
            </a:extLst>
          </p:cNvPr>
          <p:cNvSpPr txBox="1"/>
          <p:nvPr/>
        </p:nvSpPr>
        <p:spPr>
          <a:xfrm>
            <a:off x="1107253" y="5652094"/>
            <a:ext cx="10136421" cy="338554"/>
          </a:xfrm>
          <a:prstGeom prst="rect">
            <a:avLst/>
          </a:prstGeom>
          <a:noFill/>
        </p:spPr>
        <p:txBody>
          <a:bodyPr wrap="square" rtlCol="0">
            <a:spAutoFit/>
          </a:bodyPr>
          <a:lstStyle/>
          <a:p>
            <a:r>
              <a:rPr lang="en-IN" sz="1600" dirty="0">
                <a:latin typeface="Roboto" panose="02000000000000000000" pitchFamily="2" charset="0"/>
                <a:ea typeface="Roboto" panose="02000000000000000000" pitchFamily="2" charset="0"/>
              </a:rPr>
              <a:t>Ground Handler gets accurate information before the truck arrives at the terminal </a:t>
            </a:r>
          </a:p>
        </p:txBody>
      </p:sp>
      <p:pic>
        <p:nvPicPr>
          <p:cNvPr id="29" name="Picture 28">
            <a:extLst>
              <a:ext uri="{FF2B5EF4-FFF2-40B4-BE49-F238E27FC236}">
                <a16:creationId xmlns:a16="http://schemas.microsoft.com/office/drawing/2014/main" id="{3776494C-895F-4C82-A78C-389F31E13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594" y="1910194"/>
            <a:ext cx="353070" cy="353070"/>
          </a:xfrm>
          <a:prstGeom prst="rect">
            <a:avLst/>
          </a:prstGeom>
        </p:spPr>
      </p:pic>
      <p:pic>
        <p:nvPicPr>
          <p:cNvPr id="30" name="Picture 29">
            <a:extLst>
              <a:ext uri="{FF2B5EF4-FFF2-40B4-BE49-F238E27FC236}">
                <a16:creationId xmlns:a16="http://schemas.microsoft.com/office/drawing/2014/main" id="{5ED6D4D0-8DE2-4906-A1B0-68284CCEE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884" y="1023601"/>
            <a:ext cx="341764" cy="341764"/>
          </a:xfrm>
          <a:prstGeom prst="rect">
            <a:avLst/>
          </a:prstGeom>
        </p:spPr>
      </p:pic>
      <p:pic>
        <p:nvPicPr>
          <p:cNvPr id="32" name="Picture 31">
            <a:extLst>
              <a:ext uri="{FF2B5EF4-FFF2-40B4-BE49-F238E27FC236}">
                <a16:creationId xmlns:a16="http://schemas.microsoft.com/office/drawing/2014/main" id="{467C50E1-A1FE-49D5-8E62-3F8E4899DC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034" y="2882666"/>
            <a:ext cx="379442" cy="379442"/>
          </a:xfrm>
          <a:prstGeom prst="rect">
            <a:avLst/>
          </a:prstGeom>
        </p:spPr>
      </p:pic>
      <p:pic>
        <p:nvPicPr>
          <p:cNvPr id="34" name="Picture 33">
            <a:extLst>
              <a:ext uri="{FF2B5EF4-FFF2-40B4-BE49-F238E27FC236}">
                <a16:creationId xmlns:a16="http://schemas.microsoft.com/office/drawing/2014/main" id="{4AA1AE06-3330-4002-8FE0-612C87B00B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454" y="3788480"/>
            <a:ext cx="403867" cy="403867"/>
          </a:xfrm>
          <a:prstGeom prst="rect">
            <a:avLst/>
          </a:prstGeom>
        </p:spPr>
      </p:pic>
      <p:pic>
        <p:nvPicPr>
          <p:cNvPr id="36" name="Picture 35">
            <a:extLst>
              <a:ext uri="{FF2B5EF4-FFF2-40B4-BE49-F238E27FC236}">
                <a16:creationId xmlns:a16="http://schemas.microsoft.com/office/drawing/2014/main" id="{96F60DE6-19A0-49EC-A810-31E1C12B46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594" y="4697869"/>
            <a:ext cx="405752" cy="405752"/>
          </a:xfrm>
          <a:prstGeom prst="rect">
            <a:avLst/>
          </a:prstGeom>
        </p:spPr>
      </p:pic>
      <p:pic>
        <p:nvPicPr>
          <p:cNvPr id="37" name="Picture 36">
            <a:extLst>
              <a:ext uri="{FF2B5EF4-FFF2-40B4-BE49-F238E27FC236}">
                <a16:creationId xmlns:a16="http://schemas.microsoft.com/office/drawing/2014/main" id="{9BDF0E44-1A5D-416F-85CB-3241BFDD4A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040" y="5644875"/>
            <a:ext cx="374257" cy="374257"/>
          </a:xfrm>
          <a:prstGeom prst="rect">
            <a:avLst/>
          </a:prstGeom>
        </p:spPr>
      </p:pic>
    </p:spTree>
    <p:extLst>
      <p:ext uri="{BB962C8B-B14F-4D97-AF65-F5344CB8AC3E}">
        <p14:creationId xmlns:p14="http://schemas.microsoft.com/office/powerpoint/2010/main" val="33184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PING Block Diagram</a:t>
            </a:r>
          </a:p>
        </p:txBody>
      </p:sp>
      <p:sp>
        <p:nvSpPr>
          <p:cNvPr id="3" name="Rectangle 2">
            <a:extLst>
              <a:ext uri="{FF2B5EF4-FFF2-40B4-BE49-F238E27FC236}">
                <a16:creationId xmlns:a16="http://schemas.microsoft.com/office/drawing/2014/main" id="{4102667B-6CB6-40E4-AB84-45DA562B963D}"/>
              </a:ext>
            </a:extLst>
          </p:cNvPr>
          <p:cNvSpPr/>
          <p:nvPr/>
        </p:nvSpPr>
        <p:spPr>
          <a:xfrm flipH="1">
            <a:off x="3400395" y="2327360"/>
            <a:ext cx="2163791" cy="3537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ping@kalelogistics.com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072" y="1372780"/>
            <a:ext cx="342670" cy="342670"/>
          </a:xfrm>
          <a:prstGeom prst="rect">
            <a:avLst/>
          </a:prstGeom>
        </p:spPr>
      </p:pic>
      <p:pic>
        <p:nvPicPr>
          <p:cNvPr id="6" name="Picture 5">
            <a:extLst>
              <a:ext uri="{FF2B5EF4-FFF2-40B4-BE49-F238E27FC236}">
                <a16:creationId xmlns:a16="http://schemas.microsoft.com/office/drawing/2014/main" id="{2257E69E-F3BC-4177-8182-27B41301A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867" y="4006525"/>
            <a:ext cx="889086" cy="889086"/>
          </a:xfrm>
          <a:prstGeom prst="rect">
            <a:avLst/>
          </a:prstGeom>
        </p:spPr>
      </p:pic>
      <p:sp>
        <p:nvSpPr>
          <p:cNvPr id="7" name="TextBox 6"/>
          <p:cNvSpPr txBox="1"/>
          <p:nvPr/>
        </p:nvSpPr>
        <p:spPr>
          <a:xfrm>
            <a:off x="2171209" y="4774671"/>
            <a:ext cx="1324402" cy="307777"/>
          </a:xfrm>
          <a:prstGeom prst="rect">
            <a:avLst/>
          </a:prstGeom>
          <a:noFill/>
        </p:spPr>
        <p:txBody>
          <a:bodyPr wrap="none" rtlCol="0">
            <a:spAutoFit/>
          </a:bodyPr>
          <a:lstStyle/>
          <a:p>
            <a:pPr algn="ctr"/>
            <a:r>
              <a:rPr lang="en-IN" sz="1400" dirty="0">
                <a:latin typeface="Roboto" panose="02000000000000000000" pitchFamily="2" charset="0"/>
                <a:ea typeface="Roboto" panose="02000000000000000000" pitchFamily="2" charset="0"/>
                <a:cs typeface="Roboto" panose="02000000000000000000" pitchFamily="2" charset="0"/>
              </a:rPr>
              <a:t>Kale QA</a:t>
            </a:r>
            <a:r>
              <a:rPr lang="en-GB" sz="1400" dirty="0">
                <a:latin typeface="Roboto" panose="02000000000000000000" pitchFamily="2" charset="0"/>
                <a:ea typeface="Roboto" panose="02000000000000000000" pitchFamily="2" charset="0"/>
                <a:cs typeface="Roboto" panose="02000000000000000000" pitchFamily="2" charset="0"/>
              </a:rPr>
              <a:t> Team</a:t>
            </a:r>
            <a:endParaRPr lang="en-IN" sz="1400" dirty="0">
              <a:latin typeface="Roboto" panose="02000000000000000000" pitchFamily="2" charset="0"/>
              <a:ea typeface="Roboto" panose="02000000000000000000" pitchFamily="2" charset="0"/>
              <a:cs typeface="Roboto" panose="02000000000000000000" pitchFamily="2" charset="0"/>
            </a:endParaRPr>
          </a:p>
        </p:txBody>
      </p:sp>
      <p:cxnSp>
        <p:nvCxnSpPr>
          <p:cNvPr id="9" name="Straight Arrow Connector 8"/>
          <p:cNvCxnSpPr/>
          <p:nvPr/>
        </p:nvCxnSpPr>
        <p:spPr>
          <a:xfrm>
            <a:off x="3278187" y="4723239"/>
            <a:ext cx="1226105" cy="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5935582" y="5011230"/>
            <a:ext cx="0" cy="761569"/>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09460" y="5153486"/>
            <a:ext cx="458780" cy="307777"/>
          </a:xfrm>
          <a:prstGeom prst="rect">
            <a:avLst/>
          </a:prstGeom>
          <a:noFill/>
        </p:spPr>
        <p:txBody>
          <a:bodyPr wrap="none" rtlCol="0">
            <a:spAutoFit/>
          </a:bodyPr>
          <a:lstStyle/>
          <a:p>
            <a:pPr algn="ctr"/>
            <a:r>
              <a:rPr lang="en-IN" sz="1400" dirty="0">
                <a:latin typeface="Roboto" panose="02000000000000000000" pitchFamily="2" charset="0"/>
                <a:ea typeface="Roboto" panose="02000000000000000000" pitchFamily="2" charset="0"/>
                <a:cs typeface="Roboto" panose="02000000000000000000" pitchFamily="2" charset="0"/>
              </a:rPr>
              <a:t>EDI</a:t>
            </a:r>
          </a:p>
        </p:txBody>
      </p:sp>
      <p:sp>
        <p:nvSpPr>
          <p:cNvPr id="19" name="Rectangle 18">
            <a:extLst>
              <a:ext uri="{FF2B5EF4-FFF2-40B4-BE49-F238E27FC236}">
                <a16:creationId xmlns:a16="http://schemas.microsoft.com/office/drawing/2014/main" id="{3FB281D2-545B-4F8B-B9FE-E34042BADCD5}"/>
              </a:ext>
            </a:extLst>
          </p:cNvPr>
          <p:cNvSpPr/>
          <p:nvPr/>
        </p:nvSpPr>
        <p:spPr>
          <a:xfrm>
            <a:off x="5216890" y="5772799"/>
            <a:ext cx="1385139" cy="380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GHA/Airline</a:t>
            </a:r>
          </a:p>
        </p:txBody>
      </p:sp>
      <p:sp>
        <p:nvSpPr>
          <p:cNvPr id="21" name="TextBox 20"/>
          <p:cNvSpPr txBox="1"/>
          <p:nvPr/>
        </p:nvSpPr>
        <p:spPr>
          <a:xfrm>
            <a:off x="3231187" y="4336920"/>
            <a:ext cx="1273105" cy="307777"/>
          </a:xfrm>
          <a:prstGeom prst="rect">
            <a:avLst/>
          </a:prstGeom>
          <a:noFill/>
        </p:spPr>
        <p:txBody>
          <a:bodyPr wrap="none" rtlCol="0">
            <a:spAutoFit/>
          </a:bodyPr>
          <a:lstStyle/>
          <a:p>
            <a:pPr algn="ctr"/>
            <a:r>
              <a:rPr lang="en-IN" sz="1400" dirty="0">
                <a:latin typeface="Roboto" panose="02000000000000000000" pitchFamily="2" charset="0"/>
                <a:ea typeface="Roboto" panose="02000000000000000000" pitchFamily="2" charset="0"/>
                <a:cs typeface="Roboto" panose="02000000000000000000" pitchFamily="2" charset="0"/>
              </a:rPr>
              <a:t>Quality check</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2742" y="5042015"/>
            <a:ext cx="544732" cy="591235"/>
          </a:xfrm>
          <a:prstGeom prst="rect">
            <a:avLst/>
          </a:prstGeom>
        </p:spPr>
      </p:pic>
      <p:sp>
        <p:nvSpPr>
          <p:cNvPr id="24" name="TextBox 23"/>
          <p:cNvSpPr txBox="1"/>
          <p:nvPr/>
        </p:nvSpPr>
        <p:spPr>
          <a:xfrm>
            <a:off x="4698443" y="1056290"/>
            <a:ext cx="2458020" cy="276999"/>
          </a:xfrm>
          <a:prstGeom prst="rect">
            <a:avLst/>
          </a:prstGeom>
          <a:noFill/>
        </p:spPr>
        <p:txBody>
          <a:bodyPr wrap="square" rtlCol="0">
            <a:spAutoFit/>
          </a:bodyPr>
          <a:lstStyle/>
          <a:p>
            <a:pPr algn="ctr"/>
            <a:r>
              <a:rPr lang="en-IN" sz="1200"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rPr>
              <a:t>Forwarder</a:t>
            </a:r>
            <a:endParaRPr lang="en-US" sz="1050"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5" name="TextBox 24"/>
          <p:cNvSpPr txBox="1"/>
          <p:nvPr/>
        </p:nvSpPr>
        <p:spPr>
          <a:xfrm>
            <a:off x="4982817" y="5158259"/>
            <a:ext cx="952505" cy="307777"/>
          </a:xfrm>
          <a:prstGeom prst="rect">
            <a:avLst/>
          </a:prstGeom>
          <a:noFill/>
        </p:spPr>
        <p:txBody>
          <a:bodyPr wrap="none" rtlCol="0">
            <a:spAutoFit/>
          </a:bodyPr>
          <a:lstStyle/>
          <a:p>
            <a:pPr algn="ctr"/>
            <a:r>
              <a:rPr lang="en-IN" sz="1400" dirty="0">
                <a:latin typeface="Roboto" panose="02000000000000000000" pitchFamily="2" charset="0"/>
                <a:ea typeface="Roboto" panose="02000000000000000000" pitchFamily="2" charset="0"/>
                <a:cs typeface="Roboto" panose="02000000000000000000" pitchFamily="2" charset="0"/>
              </a:rPr>
              <a:t>FWB/FHL</a:t>
            </a:r>
          </a:p>
        </p:txBody>
      </p:sp>
      <p:sp>
        <p:nvSpPr>
          <p:cNvPr id="27" name="Rectangle 26"/>
          <p:cNvSpPr/>
          <p:nvPr/>
        </p:nvSpPr>
        <p:spPr bwMode="auto">
          <a:xfrm>
            <a:off x="4520326" y="4138116"/>
            <a:ext cx="2830513" cy="862468"/>
          </a:xfrm>
          <a:prstGeom prst="rect">
            <a:avLst/>
          </a:pr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ln w="0"/>
                <a:solidFill>
                  <a:sysClr val="windowText" lastClr="000000"/>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Cargo Community System (ACS)</a:t>
            </a:r>
            <a:endParaRPr lang="en-US" sz="2400" b="1" dirty="0">
              <a:ln w="22225">
                <a:solidFill>
                  <a:schemeClr val="accent2"/>
                </a:solidFill>
                <a:prstDash val="solid"/>
              </a:ln>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p:txBody>
      </p:sp>
      <p:cxnSp>
        <p:nvCxnSpPr>
          <p:cNvPr id="30" name="Straight Arrow Connector 29"/>
          <p:cNvCxnSpPr/>
          <p:nvPr/>
        </p:nvCxnSpPr>
        <p:spPr>
          <a:xfrm>
            <a:off x="7392404" y="4569351"/>
            <a:ext cx="1226105" cy="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8509" y="4230773"/>
            <a:ext cx="677153" cy="677153"/>
          </a:xfrm>
          <a:prstGeom prst="rect">
            <a:avLst/>
          </a:prstGeom>
        </p:spPr>
      </p:pic>
      <p:sp>
        <p:nvSpPr>
          <p:cNvPr id="32" name="TextBox 31"/>
          <p:cNvSpPr txBox="1"/>
          <p:nvPr/>
        </p:nvSpPr>
        <p:spPr>
          <a:xfrm>
            <a:off x="9291199" y="4415462"/>
            <a:ext cx="997389" cy="307777"/>
          </a:xfrm>
          <a:prstGeom prst="rect">
            <a:avLst/>
          </a:prstGeom>
          <a:noFill/>
        </p:spPr>
        <p:txBody>
          <a:bodyPr wrap="none" rtlCol="0">
            <a:spAutoFit/>
          </a:bodyPr>
          <a:lstStyle>
            <a:defPPr>
              <a:defRPr lang="en-US"/>
            </a:defPPr>
            <a:lvl1pPr algn="ctr">
              <a:defRPr sz="1400">
                <a:latin typeface="Roboto" panose="02000000000000000000" pitchFamily="2" charset="0"/>
                <a:ea typeface="Roboto" panose="02000000000000000000" pitchFamily="2" charset="0"/>
              </a:defRPr>
            </a:lvl1pPr>
          </a:lstStyle>
          <a:p>
            <a:r>
              <a:rPr lang="en-IN" dirty="0">
                <a:cs typeface="Roboto" panose="02000000000000000000" pitchFamily="2" charset="0"/>
              </a:rPr>
              <a:t>Forwarder</a:t>
            </a:r>
            <a:endParaRPr lang="en-US" dirty="0">
              <a:cs typeface="Roboto" panose="02000000000000000000" pitchFamily="2" charset="0"/>
            </a:endParaRPr>
          </a:p>
        </p:txBody>
      </p:sp>
      <p:cxnSp>
        <p:nvCxnSpPr>
          <p:cNvPr id="35" name="Elbow Connector 34"/>
          <p:cNvCxnSpPr>
            <a:cxnSpLocks/>
            <a:stCxn id="24" idx="2"/>
            <a:endCxn id="3" idx="0"/>
          </p:cNvCxnSpPr>
          <p:nvPr/>
        </p:nvCxnSpPr>
        <p:spPr>
          <a:xfrm rot="5400000">
            <a:off x="4707837" y="1107743"/>
            <a:ext cx="994071" cy="1445163"/>
          </a:xfrm>
          <a:prstGeom prst="bentConnector3">
            <a:avLst>
              <a:gd name="adj1" fmla="val 50000"/>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4102667B-6CB6-40E4-AB84-45DA562B963D}"/>
              </a:ext>
            </a:extLst>
          </p:cNvPr>
          <p:cNvSpPr/>
          <p:nvPr/>
        </p:nvSpPr>
        <p:spPr>
          <a:xfrm flipH="1">
            <a:off x="6235963" y="2327360"/>
            <a:ext cx="2204351" cy="3537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Upload on Portal</a:t>
            </a:r>
          </a:p>
        </p:txBody>
      </p:sp>
      <p:cxnSp>
        <p:nvCxnSpPr>
          <p:cNvPr id="53" name="Elbow Connector 52"/>
          <p:cNvCxnSpPr>
            <a:cxnSpLocks/>
            <a:stCxn id="24" idx="2"/>
            <a:endCxn id="51" idx="0"/>
          </p:cNvCxnSpPr>
          <p:nvPr/>
        </p:nvCxnSpPr>
        <p:spPr>
          <a:xfrm rot="16200000" flipH="1">
            <a:off x="6135760" y="1124981"/>
            <a:ext cx="994071" cy="1410685"/>
          </a:xfrm>
          <a:prstGeom prst="bentConnector3">
            <a:avLst>
              <a:gd name="adj1" fmla="val 50000"/>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4102667B-6CB6-40E4-AB84-45DA562B963D}"/>
              </a:ext>
            </a:extLst>
          </p:cNvPr>
          <p:cNvSpPr/>
          <p:nvPr/>
        </p:nvSpPr>
        <p:spPr>
          <a:xfrm flipH="1">
            <a:off x="3400396" y="3074425"/>
            <a:ext cx="5057671" cy="353731"/>
          </a:xfrm>
          <a:prstGeom prst="rect">
            <a:avLst/>
          </a:prstGeom>
          <a:solidFill>
            <a:srgbClr val="7B539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400" b="1" dirty="0">
                <a:solidFill>
                  <a:schemeClr val="bg1"/>
                </a:solidFill>
                <a:latin typeface="Roboto" panose="02000000000000000000" pitchFamily="2" charset="0"/>
                <a:ea typeface="Roboto" panose="02000000000000000000" pitchFamily="2" charset="0"/>
              </a:rPr>
              <a:t>Machine Learning based Automation</a:t>
            </a:r>
          </a:p>
        </p:txBody>
      </p:sp>
      <p:cxnSp>
        <p:nvCxnSpPr>
          <p:cNvPr id="58" name="Straight Arrow Connector 57"/>
          <p:cNvCxnSpPr>
            <a:stCxn id="51" idx="2"/>
          </p:cNvCxnSpPr>
          <p:nvPr/>
        </p:nvCxnSpPr>
        <p:spPr>
          <a:xfrm>
            <a:off x="7338138" y="2681091"/>
            <a:ext cx="0" cy="39333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a:stCxn id="54" idx="2"/>
            <a:endCxn id="27" idx="0"/>
          </p:cNvCxnSpPr>
          <p:nvPr/>
        </p:nvCxnSpPr>
        <p:spPr>
          <a:xfrm>
            <a:off x="5929231" y="3428156"/>
            <a:ext cx="6352" cy="70996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80630" y="664214"/>
            <a:ext cx="404135" cy="404135"/>
          </a:xfrm>
          <a:prstGeom prst="rect">
            <a:avLst/>
          </a:prstGeom>
        </p:spPr>
      </p:pic>
      <p:sp>
        <p:nvSpPr>
          <p:cNvPr id="62" name="TextBox 61"/>
          <p:cNvSpPr txBox="1"/>
          <p:nvPr/>
        </p:nvSpPr>
        <p:spPr>
          <a:xfrm>
            <a:off x="4794902" y="1878533"/>
            <a:ext cx="628698" cy="307777"/>
          </a:xfrm>
          <a:prstGeom prst="rect">
            <a:avLst/>
          </a:prstGeom>
          <a:solidFill>
            <a:schemeClr val="bg1"/>
          </a:solidFill>
        </p:spPr>
        <p:txBody>
          <a:bodyPr wrap="none" rtlCol="0">
            <a:spAutoFit/>
          </a:bodyPr>
          <a:lstStyle>
            <a:defPPr>
              <a:defRPr lang="en-US"/>
            </a:defPPr>
            <a:lvl1pPr algn="ctr">
              <a:defRPr sz="1400">
                <a:latin typeface="Roboto" panose="02000000000000000000" pitchFamily="2" charset="0"/>
                <a:ea typeface="Roboto" panose="02000000000000000000" pitchFamily="2" charset="0"/>
              </a:defRPr>
            </a:lvl1pPr>
          </a:lstStyle>
          <a:p>
            <a:r>
              <a:rPr lang="en-IN" dirty="0">
                <a:cs typeface="Roboto" panose="02000000000000000000" pitchFamily="2" charset="0"/>
              </a:rPr>
              <a:t>Email</a:t>
            </a:r>
          </a:p>
        </p:txBody>
      </p:sp>
      <p:sp>
        <p:nvSpPr>
          <p:cNvPr id="63" name="TextBox 62"/>
          <p:cNvSpPr txBox="1"/>
          <p:nvPr/>
        </p:nvSpPr>
        <p:spPr>
          <a:xfrm>
            <a:off x="6409143" y="1878533"/>
            <a:ext cx="747320" cy="307777"/>
          </a:xfrm>
          <a:prstGeom prst="rect">
            <a:avLst/>
          </a:prstGeom>
          <a:solidFill>
            <a:schemeClr val="bg1"/>
          </a:solidFill>
        </p:spPr>
        <p:txBody>
          <a:bodyPr wrap="none" rtlCol="0">
            <a:spAutoFit/>
          </a:bodyPr>
          <a:lstStyle>
            <a:defPPr>
              <a:defRPr lang="en-US"/>
            </a:defPPr>
            <a:lvl1pPr algn="ctr">
              <a:defRPr sz="1400">
                <a:latin typeface="Roboto" panose="02000000000000000000" pitchFamily="2" charset="0"/>
                <a:ea typeface="Roboto" panose="02000000000000000000" pitchFamily="2" charset="0"/>
              </a:defRPr>
            </a:lvl1pPr>
          </a:lstStyle>
          <a:p>
            <a:r>
              <a:rPr lang="en-IN" dirty="0">
                <a:cs typeface="Roboto" panose="02000000000000000000" pitchFamily="2" charset="0"/>
              </a:rPr>
              <a:t>Upload</a:t>
            </a:r>
          </a:p>
        </p:txBody>
      </p:sp>
      <p:sp>
        <p:nvSpPr>
          <p:cNvPr id="64" name="TextBox 63"/>
          <p:cNvSpPr txBox="1"/>
          <p:nvPr/>
        </p:nvSpPr>
        <p:spPr>
          <a:xfrm>
            <a:off x="7527904" y="2749118"/>
            <a:ext cx="982962" cy="307777"/>
          </a:xfrm>
          <a:prstGeom prst="rect">
            <a:avLst/>
          </a:prstGeom>
          <a:noFill/>
        </p:spPr>
        <p:txBody>
          <a:bodyPr wrap="none" rtlCol="0">
            <a:spAutoFit/>
          </a:bodyPr>
          <a:lstStyle>
            <a:defPPr>
              <a:defRPr lang="en-US"/>
            </a:defPPr>
            <a:lvl1pPr algn="ctr">
              <a:defRPr sz="1400">
                <a:latin typeface="Roboto" panose="02000000000000000000" pitchFamily="2" charset="0"/>
                <a:ea typeface="Roboto" panose="02000000000000000000" pitchFamily="2" charset="0"/>
              </a:defRPr>
            </a:lvl1pPr>
          </a:lstStyle>
          <a:p>
            <a:r>
              <a:rPr lang="en-IN" dirty="0">
                <a:cs typeface="Roboto" panose="02000000000000000000" pitchFamily="2" charset="0"/>
              </a:rPr>
              <a:t>Download</a:t>
            </a:r>
          </a:p>
        </p:txBody>
      </p:sp>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765" y="3473316"/>
            <a:ext cx="598166" cy="475644"/>
          </a:xfrm>
          <a:prstGeom prst="rect">
            <a:avLst/>
          </a:prstGeom>
        </p:spPr>
      </p:pic>
      <p:cxnSp>
        <p:nvCxnSpPr>
          <p:cNvPr id="42" name="Elbow Connector 34">
            <a:extLst>
              <a:ext uri="{FF2B5EF4-FFF2-40B4-BE49-F238E27FC236}">
                <a16:creationId xmlns:a16="http://schemas.microsoft.com/office/drawing/2014/main" id="{4E4E898C-1739-4B56-BE8B-EAD766E71DDE}"/>
              </a:ext>
            </a:extLst>
          </p:cNvPr>
          <p:cNvCxnSpPr>
            <a:cxnSpLocks/>
            <a:stCxn id="3" idx="2"/>
          </p:cNvCxnSpPr>
          <p:nvPr/>
        </p:nvCxnSpPr>
        <p:spPr>
          <a:xfrm rot="16200000" flipH="1">
            <a:off x="4284497" y="2878884"/>
            <a:ext cx="395588" cy="2"/>
          </a:xfrm>
          <a:prstGeom prst="bentConnector3">
            <a:avLst>
              <a:gd name="adj1" fmla="val 50000"/>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3C978AB-5765-4E58-838D-37B35B1E7A38}"/>
              </a:ext>
            </a:extLst>
          </p:cNvPr>
          <p:cNvCxnSpPr>
            <a:cxnSpLocks/>
          </p:cNvCxnSpPr>
          <p:nvPr/>
        </p:nvCxnSpPr>
        <p:spPr>
          <a:xfrm flipH="1">
            <a:off x="3278187" y="4336920"/>
            <a:ext cx="1226105" cy="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30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603154" y="18900"/>
            <a:ext cx="10159491" cy="501053"/>
          </a:xfrm>
        </p:spPr>
        <p:txBody>
          <a:bodyPr/>
          <a:lstStyle/>
          <a:p>
            <a:r>
              <a:rPr lang="en-IN" dirty="0"/>
              <a:t>Process Flow</a:t>
            </a:r>
          </a:p>
        </p:txBody>
      </p:sp>
      <p:sp>
        <p:nvSpPr>
          <p:cNvPr id="4" name="Content Placeholder 2"/>
          <p:cNvSpPr txBox="1">
            <a:spLocks/>
          </p:cNvSpPr>
          <p:nvPr/>
        </p:nvSpPr>
        <p:spPr>
          <a:xfrm>
            <a:off x="1796594" y="201"/>
            <a:ext cx="8380722" cy="666899"/>
          </a:xfrm>
          <a:prstGeom prst="rect">
            <a:avLst/>
          </a:prstGeom>
        </p:spPr>
        <p:txBody>
          <a:bodyPr vert="horz" lIns="84894" tIns="42447" rIns="84894" bIns="42447" rtlCol="0" anchor="ctr">
            <a:noAutofit/>
          </a:bodyPr>
          <a:lstStyle>
            <a:lvl1pPr marL="318370" indent="-318370" algn="r" defTabSz="848986" rtl="0" eaLnBrk="1" latinLnBrk="0" hangingPunct="1">
              <a:spcBef>
                <a:spcPct val="20000"/>
              </a:spcBef>
              <a:buFont typeface="Wingdings" panose="05000000000000000000" pitchFamily="2" charset="2"/>
              <a:buNone/>
              <a:defRPr sz="2400" b="1" kern="1200">
                <a:solidFill>
                  <a:srgbClr val="0070C0"/>
                </a:solidFill>
                <a:latin typeface="Helvetica" panose="020B0604020202020204" pitchFamily="2" charset="0"/>
                <a:ea typeface="+mn-ea"/>
                <a:cs typeface="+mn-cs"/>
              </a:defRPr>
            </a:lvl1pPr>
            <a:lvl2pPr marL="689802" indent="-265309" algn="l" defTabSz="848986" rtl="0" eaLnBrk="1" latinLnBrk="0" hangingPunct="1">
              <a:spcBef>
                <a:spcPct val="20000"/>
              </a:spcBef>
              <a:buFont typeface="Arial" panose="020B0604020202020204" pitchFamily="34" charset="0"/>
              <a:buChar char="•"/>
              <a:defRPr sz="1800" kern="1200">
                <a:solidFill>
                  <a:schemeClr val="tx1">
                    <a:lumMod val="95000"/>
                    <a:lumOff val="5000"/>
                  </a:schemeClr>
                </a:solidFill>
                <a:latin typeface="Helvetica" panose="020B0604020202020204" pitchFamily="2" charset="0"/>
                <a:ea typeface="+mn-ea"/>
                <a:cs typeface="+mn-cs"/>
              </a:defRPr>
            </a:lvl2pPr>
            <a:lvl3pPr marL="1061233" indent="-212247" algn="l" defTabSz="848986" rtl="0" eaLnBrk="1" latinLnBrk="0" hangingPunct="1">
              <a:spcBef>
                <a:spcPct val="20000"/>
              </a:spcBef>
              <a:buFont typeface="Courier New" panose="02070309020205020404" pitchFamily="49" charset="0"/>
              <a:buChar char="o"/>
              <a:defRPr sz="1600" kern="1200">
                <a:solidFill>
                  <a:schemeClr val="tx1">
                    <a:lumMod val="95000"/>
                    <a:lumOff val="5000"/>
                  </a:schemeClr>
                </a:solidFill>
                <a:latin typeface="Helvetica" panose="020B0604020202020204" pitchFamily="2" charset="0"/>
                <a:ea typeface="+mn-ea"/>
                <a:cs typeface="+mn-cs"/>
              </a:defRPr>
            </a:lvl3pPr>
            <a:lvl4pPr marL="1485726" indent="-212247" algn="l" defTabSz="848986" rtl="0" eaLnBrk="1" latinLnBrk="0" hangingPunct="1">
              <a:spcBef>
                <a:spcPct val="20000"/>
              </a:spcBef>
              <a:buFont typeface="Arial" pitchFamily="34" charset="0"/>
              <a:buChar char="–"/>
              <a:defRPr sz="1400" kern="1200">
                <a:solidFill>
                  <a:schemeClr val="tx1">
                    <a:lumMod val="95000"/>
                    <a:lumOff val="5000"/>
                  </a:schemeClr>
                </a:solidFill>
                <a:latin typeface="Helvetica" panose="020B0604020202020204" pitchFamily="2" charset="0"/>
                <a:ea typeface="+mn-ea"/>
                <a:cs typeface="+mn-cs"/>
              </a:defRPr>
            </a:lvl4pPr>
            <a:lvl5pPr marL="1910219" indent="-212247" algn="l" defTabSz="848986" rtl="0" eaLnBrk="1" latinLnBrk="0" hangingPunct="1">
              <a:spcBef>
                <a:spcPct val="20000"/>
              </a:spcBef>
              <a:buFont typeface="Arial" pitchFamily="34" charset="0"/>
              <a:buChar char="»"/>
              <a:defRPr sz="1200" kern="1200">
                <a:solidFill>
                  <a:schemeClr val="tx1">
                    <a:lumMod val="95000"/>
                    <a:lumOff val="5000"/>
                  </a:schemeClr>
                </a:solidFill>
                <a:latin typeface="Helvetica" panose="020B0604020202020204" pitchFamily="2" charset="0"/>
                <a:ea typeface="+mn-ea"/>
                <a:cs typeface="+mn-cs"/>
              </a:defRPr>
            </a:lvl5pPr>
            <a:lvl6pPr marL="233471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9206"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3699"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8192" indent="-212247" algn="l" defTabSz="84898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IN" sz="1999" dirty="0">
              <a:latin typeface="Verdana" panose="020B0604030504040204" pitchFamily="34" charset="0"/>
              <a:ea typeface="Verdana" panose="020B0604030504040204" pitchFamily="34" charset="0"/>
            </a:endParaRPr>
          </a:p>
        </p:txBody>
      </p:sp>
      <p:sp>
        <p:nvSpPr>
          <p:cNvPr id="38" name="Rectangle 37">
            <a:extLst>
              <a:ext uri="{FF2B5EF4-FFF2-40B4-BE49-F238E27FC236}">
                <a16:creationId xmlns:a16="http://schemas.microsoft.com/office/drawing/2014/main" id="{1D113196-9A6E-45DF-850C-4E430DBA5C33}"/>
              </a:ext>
            </a:extLst>
          </p:cNvPr>
          <p:cNvSpPr/>
          <p:nvPr/>
        </p:nvSpPr>
        <p:spPr>
          <a:xfrm>
            <a:off x="382588" y="2299820"/>
            <a:ext cx="1327601" cy="396284"/>
          </a:xfrm>
          <a:prstGeom prst="rect">
            <a:avLst/>
          </a:prstGeom>
          <a:solidFill>
            <a:srgbClr val="00C2B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r>
              <a:rPr lang="en-IN" sz="1200" dirty="0">
                <a:solidFill>
                  <a:schemeClr val="bg1"/>
                </a:solidFill>
                <a:latin typeface="Roboto" panose="02000000000000000000" pitchFamily="2" charset="0"/>
                <a:ea typeface="Roboto" panose="02000000000000000000" pitchFamily="2" charset="0"/>
                <a:cs typeface="Roboto" panose="02000000000000000000" pitchFamily="2" charset="0"/>
              </a:rPr>
              <a:t>UPLIFT Portal / Messaging</a:t>
            </a:r>
          </a:p>
        </p:txBody>
      </p:sp>
      <p:sp>
        <p:nvSpPr>
          <p:cNvPr id="39" name="Rectangle: Rounded Corners 38">
            <a:extLst>
              <a:ext uri="{FF2B5EF4-FFF2-40B4-BE49-F238E27FC236}">
                <a16:creationId xmlns:a16="http://schemas.microsoft.com/office/drawing/2014/main" id="{68DAD6DD-C44A-4488-806B-AC1D71E08BDB}"/>
              </a:ext>
            </a:extLst>
          </p:cNvPr>
          <p:cNvSpPr/>
          <p:nvPr/>
        </p:nvSpPr>
        <p:spPr>
          <a:xfrm>
            <a:off x="811097" y="1848288"/>
            <a:ext cx="470582" cy="470582"/>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41" name="Rectangle 40">
            <a:extLst>
              <a:ext uri="{FF2B5EF4-FFF2-40B4-BE49-F238E27FC236}">
                <a16:creationId xmlns:a16="http://schemas.microsoft.com/office/drawing/2014/main" id="{723C5C38-7793-4306-87C9-A164E1CFE178}"/>
              </a:ext>
            </a:extLst>
          </p:cNvPr>
          <p:cNvSpPr/>
          <p:nvPr/>
        </p:nvSpPr>
        <p:spPr>
          <a:xfrm>
            <a:off x="382588" y="4724361"/>
            <a:ext cx="1327601" cy="396284"/>
          </a:xfrm>
          <a:prstGeom prst="rect">
            <a:avLst/>
          </a:prstGeom>
          <a:solidFill>
            <a:srgbClr val="00C2B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r>
              <a:rPr lang="en-IN" sz="1200" dirty="0">
                <a:solidFill>
                  <a:schemeClr val="bg1"/>
                </a:solidFill>
                <a:latin typeface="Roboto" panose="02000000000000000000" pitchFamily="2" charset="0"/>
                <a:ea typeface="Roboto" panose="02000000000000000000" pitchFamily="2" charset="0"/>
                <a:cs typeface="Roboto" panose="02000000000000000000" pitchFamily="2" charset="0"/>
              </a:rPr>
              <a:t>PING</a:t>
            </a:r>
          </a:p>
        </p:txBody>
      </p:sp>
      <p:sp>
        <p:nvSpPr>
          <p:cNvPr id="42" name="Rectangle: Rounded Corners 41">
            <a:extLst>
              <a:ext uri="{FF2B5EF4-FFF2-40B4-BE49-F238E27FC236}">
                <a16:creationId xmlns:a16="http://schemas.microsoft.com/office/drawing/2014/main" id="{21D65F87-5FE4-4EDB-8488-0463A4B9017C}"/>
              </a:ext>
            </a:extLst>
          </p:cNvPr>
          <p:cNvSpPr/>
          <p:nvPr/>
        </p:nvSpPr>
        <p:spPr>
          <a:xfrm>
            <a:off x="491585" y="4272829"/>
            <a:ext cx="1109606" cy="470582"/>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44" name="Rectangle 43">
            <a:extLst>
              <a:ext uri="{FF2B5EF4-FFF2-40B4-BE49-F238E27FC236}">
                <a16:creationId xmlns:a16="http://schemas.microsoft.com/office/drawing/2014/main" id="{A7713878-8DD9-47B7-B715-083C94DF95D4}"/>
              </a:ext>
            </a:extLst>
          </p:cNvPr>
          <p:cNvSpPr/>
          <p:nvPr/>
        </p:nvSpPr>
        <p:spPr>
          <a:xfrm>
            <a:off x="382588" y="5907123"/>
            <a:ext cx="1327601" cy="396284"/>
          </a:xfrm>
          <a:prstGeom prst="rect">
            <a:avLst/>
          </a:prstGeom>
          <a:solidFill>
            <a:srgbClr val="00C2B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r>
              <a:rPr lang="en-IN" sz="1200" dirty="0">
                <a:solidFill>
                  <a:schemeClr val="bg1"/>
                </a:solidFill>
                <a:latin typeface="Roboto" panose="02000000000000000000" pitchFamily="2" charset="0"/>
                <a:ea typeface="Roboto" panose="02000000000000000000" pitchFamily="2" charset="0"/>
                <a:cs typeface="Roboto" panose="02000000000000000000" pitchFamily="2" charset="0"/>
              </a:rPr>
              <a:t>Ground Handler</a:t>
            </a:r>
          </a:p>
        </p:txBody>
      </p:sp>
      <p:sp>
        <p:nvSpPr>
          <p:cNvPr id="45" name="Rectangle: Rounded Corners 44">
            <a:extLst>
              <a:ext uri="{FF2B5EF4-FFF2-40B4-BE49-F238E27FC236}">
                <a16:creationId xmlns:a16="http://schemas.microsoft.com/office/drawing/2014/main" id="{C94A9207-7CC4-450A-9527-F4C875A0B538}"/>
              </a:ext>
            </a:extLst>
          </p:cNvPr>
          <p:cNvSpPr/>
          <p:nvPr/>
        </p:nvSpPr>
        <p:spPr>
          <a:xfrm>
            <a:off x="811097" y="5455591"/>
            <a:ext cx="470582" cy="470582"/>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pic>
        <p:nvPicPr>
          <p:cNvPr id="47" name="Picture 46">
            <a:extLst>
              <a:ext uri="{FF2B5EF4-FFF2-40B4-BE49-F238E27FC236}">
                <a16:creationId xmlns:a16="http://schemas.microsoft.com/office/drawing/2014/main" id="{F31AB4C9-FE82-4718-84FD-C9F5CC981D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582" y="5529889"/>
            <a:ext cx="343612" cy="343612"/>
          </a:xfrm>
          <a:prstGeom prst="rect">
            <a:avLst/>
          </a:prstGeom>
        </p:spPr>
      </p:pic>
      <p:sp>
        <p:nvSpPr>
          <p:cNvPr id="49" name="TextBox 48">
            <a:extLst>
              <a:ext uri="{FF2B5EF4-FFF2-40B4-BE49-F238E27FC236}">
                <a16:creationId xmlns:a16="http://schemas.microsoft.com/office/drawing/2014/main" id="{E0249248-05FF-42DA-8129-C1B654268CF3}"/>
              </a:ext>
            </a:extLst>
          </p:cNvPr>
          <p:cNvSpPr txBox="1"/>
          <p:nvPr/>
        </p:nvSpPr>
        <p:spPr>
          <a:xfrm>
            <a:off x="557848" y="4499020"/>
            <a:ext cx="1109606" cy="215444"/>
          </a:xfrm>
          <a:prstGeom prst="rect">
            <a:avLst/>
          </a:prstGeom>
          <a:noFill/>
        </p:spPr>
        <p:txBody>
          <a:bodyPr wrap="square" rtlCol="0">
            <a:spAutoFit/>
          </a:bodyPr>
          <a:lstStyle/>
          <a:p>
            <a:pPr algn="ctr"/>
            <a:r>
              <a:rPr lang="en-IN" sz="400" dirty="0">
                <a:latin typeface="Roboto" panose="02000000000000000000" pitchFamily="2" charset="0"/>
                <a:ea typeface="Roboto" panose="02000000000000000000" pitchFamily="2" charset="0"/>
                <a:cs typeface="Roboto" panose="02000000000000000000" pitchFamily="2" charset="0"/>
              </a:rPr>
              <a:t>Knowledge based Air Cargo Managed</a:t>
            </a:r>
          </a:p>
          <a:p>
            <a:pPr algn="ctr"/>
            <a:r>
              <a:rPr lang="en-IN" sz="400" dirty="0">
                <a:latin typeface="Roboto" panose="02000000000000000000" pitchFamily="2" charset="0"/>
                <a:ea typeface="Roboto" panose="02000000000000000000" pitchFamily="2" charset="0"/>
                <a:cs typeface="Roboto" panose="02000000000000000000" pitchFamily="2" charset="0"/>
              </a:rPr>
              <a:t>Logistics Services</a:t>
            </a:r>
          </a:p>
        </p:txBody>
      </p:sp>
      <p:pic>
        <p:nvPicPr>
          <p:cNvPr id="57" name="Picture 56">
            <a:extLst>
              <a:ext uri="{FF2B5EF4-FFF2-40B4-BE49-F238E27FC236}">
                <a16:creationId xmlns:a16="http://schemas.microsoft.com/office/drawing/2014/main" id="{DE6C653A-5199-41E9-93AF-3B9F464F97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517" y="1947888"/>
            <a:ext cx="289542" cy="289542"/>
          </a:xfrm>
          <a:prstGeom prst="rect">
            <a:avLst/>
          </a:prstGeom>
        </p:spPr>
      </p:pic>
      <p:sp>
        <p:nvSpPr>
          <p:cNvPr id="60" name="Rectangle 59">
            <a:extLst>
              <a:ext uri="{FF2B5EF4-FFF2-40B4-BE49-F238E27FC236}">
                <a16:creationId xmlns:a16="http://schemas.microsoft.com/office/drawing/2014/main" id="{E92362E3-5638-492C-AC01-F23AC69E51CB}"/>
              </a:ext>
            </a:extLst>
          </p:cNvPr>
          <p:cNvSpPr/>
          <p:nvPr/>
        </p:nvSpPr>
        <p:spPr>
          <a:xfrm>
            <a:off x="2642514" y="1309978"/>
            <a:ext cx="1327601" cy="396284"/>
          </a:xfrm>
          <a:prstGeom prst="rect">
            <a:avLst/>
          </a:prstGeom>
          <a:solidFill>
            <a:srgbClr val="00C2B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r>
              <a:rPr lang="en-IN" sz="1200" dirty="0">
                <a:solidFill>
                  <a:schemeClr val="bg1"/>
                </a:solidFill>
                <a:latin typeface="Roboto" panose="02000000000000000000" pitchFamily="2" charset="0"/>
                <a:ea typeface="Roboto" panose="02000000000000000000" pitchFamily="2" charset="0"/>
                <a:cs typeface="Roboto" panose="02000000000000000000" pitchFamily="2" charset="0"/>
              </a:rPr>
              <a:t>AWB Scanning &amp; Email</a:t>
            </a:r>
          </a:p>
        </p:txBody>
      </p:sp>
      <p:sp>
        <p:nvSpPr>
          <p:cNvPr id="62" name="Rectangle: Rounded Corners 61">
            <a:extLst>
              <a:ext uri="{FF2B5EF4-FFF2-40B4-BE49-F238E27FC236}">
                <a16:creationId xmlns:a16="http://schemas.microsoft.com/office/drawing/2014/main" id="{10DC9D0E-86E6-4381-99B6-A61879C85824}"/>
              </a:ext>
            </a:extLst>
          </p:cNvPr>
          <p:cNvSpPr/>
          <p:nvPr/>
        </p:nvSpPr>
        <p:spPr>
          <a:xfrm>
            <a:off x="3071023" y="858446"/>
            <a:ext cx="470582" cy="470582"/>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77" name="Rectangle 76">
            <a:extLst>
              <a:ext uri="{FF2B5EF4-FFF2-40B4-BE49-F238E27FC236}">
                <a16:creationId xmlns:a16="http://schemas.microsoft.com/office/drawing/2014/main" id="{8854E79A-907F-4148-AA30-42C9F356B7FC}"/>
              </a:ext>
            </a:extLst>
          </p:cNvPr>
          <p:cNvSpPr/>
          <p:nvPr/>
        </p:nvSpPr>
        <p:spPr>
          <a:xfrm>
            <a:off x="6548830" y="1309978"/>
            <a:ext cx="1327601" cy="396284"/>
          </a:xfrm>
          <a:prstGeom prst="rect">
            <a:avLst/>
          </a:prstGeom>
          <a:solidFill>
            <a:srgbClr val="00C2B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r>
              <a:rPr lang="en-IN" sz="1200" dirty="0">
                <a:solidFill>
                  <a:schemeClr val="bg1"/>
                </a:solidFill>
                <a:latin typeface="Roboto" panose="02000000000000000000" pitchFamily="2" charset="0"/>
                <a:ea typeface="Roboto" panose="02000000000000000000" pitchFamily="2" charset="0"/>
                <a:cs typeface="Roboto" panose="02000000000000000000" pitchFamily="2" charset="0"/>
              </a:rPr>
              <a:t>Data Entry</a:t>
            </a:r>
          </a:p>
        </p:txBody>
      </p:sp>
      <p:sp>
        <p:nvSpPr>
          <p:cNvPr id="78" name="Rectangle: Rounded Corners 77">
            <a:extLst>
              <a:ext uri="{FF2B5EF4-FFF2-40B4-BE49-F238E27FC236}">
                <a16:creationId xmlns:a16="http://schemas.microsoft.com/office/drawing/2014/main" id="{6F848D22-81B8-48CF-A109-A769DAFD3259}"/>
              </a:ext>
            </a:extLst>
          </p:cNvPr>
          <p:cNvSpPr/>
          <p:nvPr/>
        </p:nvSpPr>
        <p:spPr>
          <a:xfrm>
            <a:off x="6977339" y="858446"/>
            <a:ext cx="470582" cy="470582"/>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82" name="Rectangle 81">
            <a:extLst>
              <a:ext uri="{FF2B5EF4-FFF2-40B4-BE49-F238E27FC236}">
                <a16:creationId xmlns:a16="http://schemas.microsoft.com/office/drawing/2014/main" id="{58837768-864C-43CC-A448-F14871AFEB2C}"/>
              </a:ext>
            </a:extLst>
          </p:cNvPr>
          <p:cNvSpPr/>
          <p:nvPr/>
        </p:nvSpPr>
        <p:spPr>
          <a:xfrm>
            <a:off x="10329405" y="1309978"/>
            <a:ext cx="1327601" cy="396284"/>
          </a:xfrm>
          <a:prstGeom prst="rect">
            <a:avLst/>
          </a:prstGeom>
          <a:solidFill>
            <a:srgbClr val="00C2B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r>
              <a:rPr lang="en-IN" sz="1200" dirty="0">
                <a:solidFill>
                  <a:schemeClr val="bg1"/>
                </a:solidFill>
                <a:latin typeface="Roboto" panose="02000000000000000000" pitchFamily="2" charset="0"/>
                <a:ea typeface="Roboto" panose="02000000000000000000" pitchFamily="2" charset="0"/>
                <a:cs typeface="Roboto" panose="02000000000000000000" pitchFamily="2" charset="0"/>
              </a:rPr>
              <a:t>Messaging</a:t>
            </a:r>
          </a:p>
        </p:txBody>
      </p:sp>
      <p:sp>
        <p:nvSpPr>
          <p:cNvPr id="84" name="Rectangle: Rounded Corners 83">
            <a:extLst>
              <a:ext uri="{FF2B5EF4-FFF2-40B4-BE49-F238E27FC236}">
                <a16:creationId xmlns:a16="http://schemas.microsoft.com/office/drawing/2014/main" id="{0FADF663-71A6-4D36-8769-E849141F4D28}"/>
              </a:ext>
            </a:extLst>
          </p:cNvPr>
          <p:cNvSpPr/>
          <p:nvPr/>
        </p:nvSpPr>
        <p:spPr>
          <a:xfrm>
            <a:off x="10757914" y="858446"/>
            <a:ext cx="470582" cy="470582"/>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cxnSp>
        <p:nvCxnSpPr>
          <p:cNvPr id="86" name="Straight Arrow Connector 85">
            <a:extLst>
              <a:ext uri="{FF2B5EF4-FFF2-40B4-BE49-F238E27FC236}">
                <a16:creationId xmlns:a16="http://schemas.microsoft.com/office/drawing/2014/main" id="{3A27303C-E8C1-47B4-992E-0D06E33A4049}"/>
              </a:ext>
            </a:extLst>
          </p:cNvPr>
          <p:cNvCxnSpPr>
            <a:cxnSpLocks/>
          </p:cNvCxnSpPr>
          <p:nvPr/>
        </p:nvCxnSpPr>
        <p:spPr>
          <a:xfrm flipH="1">
            <a:off x="-73024" y="2808288"/>
            <a:ext cx="12268199" cy="0"/>
          </a:xfrm>
          <a:prstGeom prst="straightConnector1">
            <a:avLst/>
          </a:prstGeom>
          <a:ln w="1905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75CD213-5271-41A4-A1AF-C196A0C8ABE8}"/>
              </a:ext>
            </a:extLst>
          </p:cNvPr>
          <p:cNvCxnSpPr>
            <a:cxnSpLocks/>
          </p:cNvCxnSpPr>
          <p:nvPr/>
        </p:nvCxnSpPr>
        <p:spPr>
          <a:xfrm flipH="1">
            <a:off x="-73024" y="5258594"/>
            <a:ext cx="12268199" cy="0"/>
          </a:xfrm>
          <a:prstGeom prst="straightConnector1">
            <a:avLst/>
          </a:prstGeom>
          <a:ln w="1905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1D8FDFE-424D-4877-8158-19FDEC9F05B3}"/>
              </a:ext>
            </a:extLst>
          </p:cNvPr>
          <p:cNvCxnSpPr>
            <a:cxnSpLocks/>
          </p:cNvCxnSpPr>
          <p:nvPr/>
        </p:nvCxnSpPr>
        <p:spPr>
          <a:xfrm rot="5400000" flipH="1">
            <a:off x="-832937" y="3658395"/>
            <a:ext cx="5723205" cy="0"/>
          </a:xfrm>
          <a:prstGeom prst="straightConnector1">
            <a:avLst/>
          </a:prstGeom>
          <a:ln w="1905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5D968BF-2F4D-489C-86C5-9E0C7829DCB1}"/>
              </a:ext>
            </a:extLst>
          </p:cNvPr>
          <p:cNvCxnSpPr>
            <a:cxnSpLocks/>
          </p:cNvCxnSpPr>
          <p:nvPr/>
        </p:nvCxnSpPr>
        <p:spPr>
          <a:xfrm rot="5400000" flipH="1">
            <a:off x="1831503" y="3658396"/>
            <a:ext cx="5723205" cy="0"/>
          </a:xfrm>
          <a:prstGeom prst="straightConnector1">
            <a:avLst/>
          </a:prstGeom>
          <a:ln w="1905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488AEB5-6BDE-42CA-9E99-367E33AC227A}"/>
              </a:ext>
            </a:extLst>
          </p:cNvPr>
          <p:cNvCxnSpPr>
            <a:cxnSpLocks/>
          </p:cNvCxnSpPr>
          <p:nvPr/>
        </p:nvCxnSpPr>
        <p:spPr>
          <a:xfrm rot="5400000" flipH="1">
            <a:off x="6720883" y="3658397"/>
            <a:ext cx="5723205" cy="0"/>
          </a:xfrm>
          <a:prstGeom prst="straightConnector1">
            <a:avLst/>
          </a:prstGeom>
          <a:ln w="1905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3431B786-92A3-42EA-BF68-F395CE4F8ABE}"/>
              </a:ext>
            </a:extLst>
          </p:cNvPr>
          <p:cNvSpPr txBox="1"/>
          <p:nvPr/>
        </p:nvSpPr>
        <p:spPr>
          <a:xfrm>
            <a:off x="3149081" y="2319865"/>
            <a:ext cx="1226032" cy="400110"/>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Scanned AWB email to PING</a:t>
            </a:r>
          </a:p>
        </p:txBody>
      </p:sp>
      <p:sp>
        <p:nvSpPr>
          <p:cNvPr id="92" name="Rectangle: Rounded Corners 91">
            <a:extLst>
              <a:ext uri="{FF2B5EF4-FFF2-40B4-BE49-F238E27FC236}">
                <a16:creationId xmlns:a16="http://schemas.microsoft.com/office/drawing/2014/main" id="{08F43E5F-FC63-42A0-AB4E-C4619EDAD083}"/>
              </a:ext>
            </a:extLst>
          </p:cNvPr>
          <p:cNvSpPr/>
          <p:nvPr/>
        </p:nvSpPr>
        <p:spPr>
          <a:xfrm>
            <a:off x="3604859" y="2031110"/>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93" name="TextBox 92">
            <a:extLst>
              <a:ext uri="{FF2B5EF4-FFF2-40B4-BE49-F238E27FC236}">
                <a16:creationId xmlns:a16="http://schemas.microsoft.com/office/drawing/2014/main" id="{A1528AA5-55C4-4EE5-93EC-911FDFA6059C}"/>
              </a:ext>
            </a:extLst>
          </p:cNvPr>
          <p:cNvSpPr txBox="1"/>
          <p:nvPr/>
        </p:nvSpPr>
        <p:spPr>
          <a:xfrm>
            <a:off x="6606981" y="2319865"/>
            <a:ext cx="1226032" cy="400110"/>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Request for Clarification</a:t>
            </a:r>
          </a:p>
        </p:txBody>
      </p:sp>
      <p:sp>
        <p:nvSpPr>
          <p:cNvPr id="94" name="Rectangle: Rounded Corners 93">
            <a:extLst>
              <a:ext uri="{FF2B5EF4-FFF2-40B4-BE49-F238E27FC236}">
                <a16:creationId xmlns:a16="http://schemas.microsoft.com/office/drawing/2014/main" id="{D99A92B0-24F9-4FF2-A542-A0F56626F1E0}"/>
              </a:ext>
            </a:extLst>
          </p:cNvPr>
          <p:cNvSpPr/>
          <p:nvPr/>
        </p:nvSpPr>
        <p:spPr>
          <a:xfrm>
            <a:off x="7062759" y="2031110"/>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95" name="Rectangle 94">
            <a:extLst>
              <a:ext uri="{FF2B5EF4-FFF2-40B4-BE49-F238E27FC236}">
                <a16:creationId xmlns:a16="http://schemas.microsoft.com/office/drawing/2014/main" id="{EB603E98-6E53-440F-81CE-C5A696104B5A}"/>
              </a:ext>
            </a:extLst>
          </p:cNvPr>
          <p:cNvSpPr/>
          <p:nvPr/>
        </p:nvSpPr>
        <p:spPr>
          <a:xfrm>
            <a:off x="2167500" y="2048559"/>
            <a:ext cx="825103" cy="2795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Roboto" panose="02000000000000000000" pitchFamily="2" charset="0"/>
                <a:ea typeface="Roboto" panose="02000000000000000000" pitchFamily="2" charset="0"/>
                <a:cs typeface="Roboto" panose="02000000000000000000" pitchFamily="2" charset="0"/>
              </a:rPr>
              <a:t>START</a:t>
            </a:r>
          </a:p>
        </p:txBody>
      </p:sp>
      <p:sp>
        <p:nvSpPr>
          <p:cNvPr id="96" name="TextBox 95">
            <a:extLst>
              <a:ext uri="{FF2B5EF4-FFF2-40B4-BE49-F238E27FC236}">
                <a16:creationId xmlns:a16="http://schemas.microsoft.com/office/drawing/2014/main" id="{4010F41E-D127-4C48-9B9A-5A75C9B2AFE5}"/>
              </a:ext>
            </a:extLst>
          </p:cNvPr>
          <p:cNvSpPr txBox="1"/>
          <p:nvPr/>
        </p:nvSpPr>
        <p:spPr>
          <a:xfrm>
            <a:off x="10614584" y="2319865"/>
            <a:ext cx="1226032" cy="246221"/>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EDI Received</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97" name="Rectangle: Rounded Corners 96">
            <a:extLst>
              <a:ext uri="{FF2B5EF4-FFF2-40B4-BE49-F238E27FC236}">
                <a16:creationId xmlns:a16="http://schemas.microsoft.com/office/drawing/2014/main" id="{80D5FA31-6545-401C-B341-92D0A4117960}"/>
              </a:ext>
            </a:extLst>
          </p:cNvPr>
          <p:cNvSpPr/>
          <p:nvPr/>
        </p:nvSpPr>
        <p:spPr>
          <a:xfrm>
            <a:off x="11070362" y="2031110"/>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98" name="Rectangle 97">
            <a:extLst>
              <a:ext uri="{FF2B5EF4-FFF2-40B4-BE49-F238E27FC236}">
                <a16:creationId xmlns:a16="http://schemas.microsoft.com/office/drawing/2014/main" id="{47DB1B69-947D-4214-A76A-233FD1CFFB39}"/>
              </a:ext>
            </a:extLst>
          </p:cNvPr>
          <p:cNvSpPr/>
          <p:nvPr/>
        </p:nvSpPr>
        <p:spPr>
          <a:xfrm>
            <a:off x="9789481" y="2048559"/>
            <a:ext cx="825103" cy="279575"/>
          </a:xfrm>
          <a:prstGeom prst="rect">
            <a:avLst/>
          </a:prstGeom>
          <a:solidFill>
            <a:srgbClr val="95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Roboto" panose="02000000000000000000" pitchFamily="2" charset="0"/>
                <a:ea typeface="Roboto" panose="02000000000000000000" pitchFamily="2" charset="0"/>
                <a:cs typeface="Roboto" panose="02000000000000000000" pitchFamily="2" charset="0"/>
              </a:rPr>
              <a:t>STOP</a:t>
            </a:r>
          </a:p>
        </p:txBody>
      </p:sp>
      <p:sp>
        <p:nvSpPr>
          <p:cNvPr id="99" name="TextBox 98">
            <a:extLst>
              <a:ext uri="{FF2B5EF4-FFF2-40B4-BE49-F238E27FC236}">
                <a16:creationId xmlns:a16="http://schemas.microsoft.com/office/drawing/2014/main" id="{3F8B86E5-10B1-4782-A208-26E2F1BD382F}"/>
              </a:ext>
            </a:extLst>
          </p:cNvPr>
          <p:cNvSpPr txBox="1"/>
          <p:nvPr/>
        </p:nvSpPr>
        <p:spPr>
          <a:xfrm>
            <a:off x="6606981" y="3327644"/>
            <a:ext cx="1226032" cy="400110"/>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ML based OCR Automation</a:t>
            </a:r>
          </a:p>
        </p:txBody>
      </p:sp>
      <p:sp>
        <p:nvSpPr>
          <p:cNvPr id="100" name="Rectangle: Rounded Corners 99">
            <a:extLst>
              <a:ext uri="{FF2B5EF4-FFF2-40B4-BE49-F238E27FC236}">
                <a16:creationId xmlns:a16="http://schemas.microsoft.com/office/drawing/2014/main" id="{77A27568-4DE5-425A-BD4A-89EBC18FEB21}"/>
              </a:ext>
            </a:extLst>
          </p:cNvPr>
          <p:cNvSpPr/>
          <p:nvPr/>
        </p:nvSpPr>
        <p:spPr>
          <a:xfrm>
            <a:off x="7062759" y="3038889"/>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cxnSp>
        <p:nvCxnSpPr>
          <p:cNvPr id="101" name="Straight Arrow Connector 100">
            <a:extLst>
              <a:ext uri="{FF2B5EF4-FFF2-40B4-BE49-F238E27FC236}">
                <a16:creationId xmlns:a16="http://schemas.microsoft.com/office/drawing/2014/main" id="{161F9D89-CABD-451F-9791-CE610933D394}"/>
              </a:ext>
            </a:extLst>
          </p:cNvPr>
          <p:cNvCxnSpPr>
            <a:cxnSpLocks/>
          </p:cNvCxnSpPr>
          <p:nvPr/>
        </p:nvCxnSpPr>
        <p:spPr>
          <a:xfrm flipH="1">
            <a:off x="-73024" y="1771288"/>
            <a:ext cx="12268199" cy="0"/>
          </a:xfrm>
          <a:prstGeom prst="straightConnector1">
            <a:avLst/>
          </a:prstGeom>
          <a:ln w="1905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E72A52A6-9592-4ED1-AEED-EE658E9A5C85}"/>
              </a:ext>
            </a:extLst>
          </p:cNvPr>
          <p:cNvSpPr txBox="1"/>
          <p:nvPr/>
        </p:nvSpPr>
        <p:spPr>
          <a:xfrm>
            <a:off x="4878387" y="4148742"/>
            <a:ext cx="1226032" cy="400110"/>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AWB Screening &amp; Assignment</a:t>
            </a:r>
          </a:p>
        </p:txBody>
      </p:sp>
      <p:sp>
        <p:nvSpPr>
          <p:cNvPr id="103" name="Rectangle: Rounded Corners 102">
            <a:extLst>
              <a:ext uri="{FF2B5EF4-FFF2-40B4-BE49-F238E27FC236}">
                <a16:creationId xmlns:a16="http://schemas.microsoft.com/office/drawing/2014/main" id="{0BF84062-C2CA-4B89-859B-D4F907A98D6B}"/>
              </a:ext>
            </a:extLst>
          </p:cNvPr>
          <p:cNvSpPr/>
          <p:nvPr/>
        </p:nvSpPr>
        <p:spPr>
          <a:xfrm>
            <a:off x="5334165" y="3859987"/>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104" name="TextBox 103">
            <a:extLst>
              <a:ext uri="{FF2B5EF4-FFF2-40B4-BE49-F238E27FC236}">
                <a16:creationId xmlns:a16="http://schemas.microsoft.com/office/drawing/2014/main" id="{5B20D3C9-9588-4BDC-9655-70D7D1A680D8}"/>
              </a:ext>
            </a:extLst>
          </p:cNvPr>
          <p:cNvSpPr txBox="1"/>
          <p:nvPr/>
        </p:nvSpPr>
        <p:spPr>
          <a:xfrm>
            <a:off x="6606981" y="4769681"/>
            <a:ext cx="1226032" cy="246221"/>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Manual</a:t>
            </a:r>
          </a:p>
        </p:txBody>
      </p:sp>
      <p:sp>
        <p:nvSpPr>
          <p:cNvPr id="105" name="Rectangle: Rounded Corners 104">
            <a:extLst>
              <a:ext uri="{FF2B5EF4-FFF2-40B4-BE49-F238E27FC236}">
                <a16:creationId xmlns:a16="http://schemas.microsoft.com/office/drawing/2014/main" id="{CA9E2F51-8D91-44EC-AC6B-BFABF0AF2C89}"/>
              </a:ext>
            </a:extLst>
          </p:cNvPr>
          <p:cNvSpPr/>
          <p:nvPr/>
        </p:nvSpPr>
        <p:spPr>
          <a:xfrm>
            <a:off x="7062759" y="4480926"/>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107" name="Rectangle: Rounded Corners 106">
            <a:extLst>
              <a:ext uri="{FF2B5EF4-FFF2-40B4-BE49-F238E27FC236}">
                <a16:creationId xmlns:a16="http://schemas.microsoft.com/office/drawing/2014/main" id="{E7A08B9D-68D8-41C1-87FD-0DB088EC2445}"/>
              </a:ext>
            </a:extLst>
          </p:cNvPr>
          <p:cNvSpPr/>
          <p:nvPr/>
        </p:nvSpPr>
        <p:spPr>
          <a:xfrm>
            <a:off x="6132723" y="3859987"/>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109" name="Rectangle: Rounded Corners 108">
            <a:extLst>
              <a:ext uri="{FF2B5EF4-FFF2-40B4-BE49-F238E27FC236}">
                <a16:creationId xmlns:a16="http://schemas.microsoft.com/office/drawing/2014/main" id="{BF71EC9B-2722-4E6B-AE1C-53B88BCE26BA}"/>
              </a:ext>
            </a:extLst>
          </p:cNvPr>
          <p:cNvSpPr/>
          <p:nvPr/>
        </p:nvSpPr>
        <p:spPr>
          <a:xfrm>
            <a:off x="8268842" y="3859987"/>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110" name="TextBox 109">
            <a:extLst>
              <a:ext uri="{FF2B5EF4-FFF2-40B4-BE49-F238E27FC236}">
                <a16:creationId xmlns:a16="http://schemas.microsoft.com/office/drawing/2014/main" id="{B3A5D410-E734-4D1B-9E4D-89E02D9522EF}"/>
              </a:ext>
            </a:extLst>
          </p:cNvPr>
          <p:cNvSpPr txBox="1"/>
          <p:nvPr/>
        </p:nvSpPr>
        <p:spPr>
          <a:xfrm>
            <a:off x="6606981" y="5701300"/>
            <a:ext cx="1226032" cy="246221"/>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AWB Saved</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111" name="Rectangle: Rounded Corners 110">
            <a:extLst>
              <a:ext uri="{FF2B5EF4-FFF2-40B4-BE49-F238E27FC236}">
                <a16:creationId xmlns:a16="http://schemas.microsoft.com/office/drawing/2014/main" id="{B9796CF2-A670-468B-9549-498B08147B7F}"/>
              </a:ext>
            </a:extLst>
          </p:cNvPr>
          <p:cNvSpPr/>
          <p:nvPr/>
        </p:nvSpPr>
        <p:spPr>
          <a:xfrm>
            <a:off x="7062759" y="5412545"/>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114" name="TextBox 113">
            <a:extLst>
              <a:ext uri="{FF2B5EF4-FFF2-40B4-BE49-F238E27FC236}">
                <a16:creationId xmlns:a16="http://schemas.microsoft.com/office/drawing/2014/main" id="{CF184F32-573C-4D7C-92B7-BEF590000968}"/>
              </a:ext>
            </a:extLst>
          </p:cNvPr>
          <p:cNvSpPr txBox="1"/>
          <p:nvPr/>
        </p:nvSpPr>
        <p:spPr>
          <a:xfrm>
            <a:off x="5309941" y="5701300"/>
            <a:ext cx="1226032" cy="400110"/>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EDI Trigger Clicked</a:t>
            </a:r>
          </a:p>
        </p:txBody>
      </p:sp>
      <p:sp>
        <p:nvSpPr>
          <p:cNvPr id="115" name="Rectangle: Rounded Corners 114">
            <a:extLst>
              <a:ext uri="{FF2B5EF4-FFF2-40B4-BE49-F238E27FC236}">
                <a16:creationId xmlns:a16="http://schemas.microsoft.com/office/drawing/2014/main" id="{9513982D-502B-4607-9896-A6DC42DF2C78}"/>
              </a:ext>
            </a:extLst>
          </p:cNvPr>
          <p:cNvSpPr/>
          <p:nvPr/>
        </p:nvSpPr>
        <p:spPr>
          <a:xfrm>
            <a:off x="5765719" y="5412545"/>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sp>
        <p:nvSpPr>
          <p:cNvPr id="116" name="TextBox 115">
            <a:extLst>
              <a:ext uri="{FF2B5EF4-FFF2-40B4-BE49-F238E27FC236}">
                <a16:creationId xmlns:a16="http://schemas.microsoft.com/office/drawing/2014/main" id="{40CFA16A-FE97-444D-9044-5B9CAF797CF1}"/>
              </a:ext>
            </a:extLst>
          </p:cNvPr>
          <p:cNvSpPr txBox="1"/>
          <p:nvPr/>
        </p:nvSpPr>
        <p:spPr>
          <a:xfrm>
            <a:off x="10614584" y="5701300"/>
            <a:ext cx="1226032" cy="400110"/>
          </a:xfrm>
          <a:prstGeom prst="rect">
            <a:avLst/>
          </a:prstGeom>
          <a:noFill/>
        </p:spPr>
        <p:txBody>
          <a:bodyPr wrap="square" rtlCol="0">
            <a:spAutoFit/>
          </a:bodyPr>
          <a:lstStyle/>
          <a:p>
            <a:pPr algn="ctr"/>
            <a:r>
              <a:rPr lang="en-IN" sz="1000" dirty="0">
                <a:latin typeface="Roboto" panose="02000000000000000000" pitchFamily="2" charset="0"/>
                <a:ea typeface="Roboto" panose="02000000000000000000" pitchFamily="2" charset="0"/>
                <a:cs typeface="Roboto" panose="02000000000000000000" pitchFamily="2" charset="0"/>
              </a:rPr>
              <a:t>EDI Generated &amp; Triggered</a:t>
            </a:r>
          </a:p>
        </p:txBody>
      </p:sp>
      <p:sp>
        <p:nvSpPr>
          <p:cNvPr id="117" name="Rectangle: Rounded Corners 116">
            <a:extLst>
              <a:ext uri="{FF2B5EF4-FFF2-40B4-BE49-F238E27FC236}">
                <a16:creationId xmlns:a16="http://schemas.microsoft.com/office/drawing/2014/main" id="{0826AB42-6177-41B5-9BF7-D8179EECC5FF}"/>
              </a:ext>
            </a:extLst>
          </p:cNvPr>
          <p:cNvSpPr/>
          <p:nvPr/>
        </p:nvSpPr>
        <p:spPr>
          <a:xfrm>
            <a:off x="11070362" y="5412545"/>
            <a:ext cx="314474" cy="314474"/>
          </a:xfrm>
          <a:prstGeom prst="round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a:p>
        </p:txBody>
      </p:sp>
      <p:cxnSp>
        <p:nvCxnSpPr>
          <p:cNvPr id="118" name="Connector: Elbow 117">
            <a:extLst>
              <a:ext uri="{FF2B5EF4-FFF2-40B4-BE49-F238E27FC236}">
                <a16:creationId xmlns:a16="http://schemas.microsoft.com/office/drawing/2014/main" id="{7E28C7FC-1B92-47B8-805A-3C58C885F4FD}"/>
              </a:ext>
            </a:extLst>
          </p:cNvPr>
          <p:cNvCxnSpPr>
            <a:cxnSpLocks/>
            <a:stCxn id="91" idx="2"/>
            <a:endCxn id="119" idx="1"/>
          </p:cNvCxnSpPr>
          <p:nvPr/>
        </p:nvCxnSpPr>
        <p:spPr>
          <a:xfrm rot="16200000" flipH="1">
            <a:off x="3720252" y="2761820"/>
            <a:ext cx="1295371" cy="1211680"/>
          </a:xfrm>
          <a:prstGeom prst="bentConnector2">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Arrow: Right 118">
            <a:extLst>
              <a:ext uri="{FF2B5EF4-FFF2-40B4-BE49-F238E27FC236}">
                <a16:creationId xmlns:a16="http://schemas.microsoft.com/office/drawing/2014/main" id="{A5E4E595-E5AD-47D5-8EA4-8D2B08E3FA84}"/>
              </a:ext>
            </a:extLst>
          </p:cNvPr>
          <p:cNvSpPr/>
          <p:nvPr/>
        </p:nvSpPr>
        <p:spPr>
          <a:xfrm>
            <a:off x="4973777" y="3867255"/>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sp>
        <p:nvSpPr>
          <p:cNvPr id="120" name="Arrow: Right 119">
            <a:extLst>
              <a:ext uri="{FF2B5EF4-FFF2-40B4-BE49-F238E27FC236}">
                <a16:creationId xmlns:a16="http://schemas.microsoft.com/office/drawing/2014/main" id="{C27ABE99-6ACE-45BF-9E71-078449D20CE6}"/>
              </a:ext>
            </a:extLst>
          </p:cNvPr>
          <p:cNvSpPr/>
          <p:nvPr/>
        </p:nvSpPr>
        <p:spPr>
          <a:xfrm>
            <a:off x="3133289" y="2044444"/>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cxnSp>
        <p:nvCxnSpPr>
          <p:cNvPr id="121" name="Connector: Elbow 120">
            <a:extLst>
              <a:ext uri="{FF2B5EF4-FFF2-40B4-BE49-F238E27FC236}">
                <a16:creationId xmlns:a16="http://schemas.microsoft.com/office/drawing/2014/main" id="{F18FC5C2-9BDC-4689-B3F4-0497F2704084}"/>
              </a:ext>
            </a:extLst>
          </p:cNvPr>
          <p:cNvCxnSpPr>
            <a:cxnSpLocks/>
            <a:stCxn id="94" idx="3"/>
            <a:endCxn id="109" idx="3"/>
          </p:cNvCxnSpPr>
          <p:nvPr/>
        </p:nvCxnSpPr>
        <p:spPr>
          <a:xfrm>
            <a:off x="7377233" y="2188347"/>
            <a:ext cx="1206083" cy="1828877"/>
          </a:xfrm>
          <a:prstGeom prst="bentConnector3">
            <a:avLst>
              <a:gd name="adj1" fmla="val 118954"/>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22" name="Arrow: Right 121">
            <a:extLst>
              <a:ext uri="{FF2B5EF4-FFF2-40B4-BE49-F238E27FC236}">
                <a16:creationId xmlns:a16="http://schemas.microsoft.com/office/drawing/2014/main" id="{C1889C41-997C-46F9-BAE8-729529604D5E}"/>
              </a:ext>
            </a:extLst>
          </p:cNvPr>
          <p:cNvSpPr/>
          <p:nvPr/>
        </p:nvSpPr>
        <p:spPr>
          <a:xfrm flipH="1">
            <a:off x="7389507" y="2044444"/>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cxnSp>
        <p:nvCxnSpPr>
          <p:cNvPr id="123" name="Connector: Elbow 122">
            <a:extLst>
              <a:ext uri="{FF2B5EF4-FFF2-40B4-BE49-F238E27FC236}">
                <a16:creationId xmlns:a16="http://schemas.microsoft.com/office/drawing/2014/main" id="{75195BB9-D136-4E79-AC32-2FEE08A4BC3F}"/>
              </a:ext>
            </a:extLst>
          </p:cNvPr>
          <p:cNvCxnSpPr>
            <a:cxnSpLocks/>
            <a:stCxn id="100" idx="3"/>
            <a:endCxn id="109" idx="0"/>
          </p:cNvCxnSpPr>
          <p:nvPr/>
        </p:nvCxnSpPr>
        <p:spPr>
          <a:xfrm>
            <a:off x="7377233" y="3196126"/>
            <a:ext cx="1048846" cy="663861"/>
          </a:xfrm>
          <a:prstGeom prst="bentConnector2">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24" name="Arrow: Right 123">
            <a:extLst>
              <a:ext uri="{FF2B5EF4-FFF2-40B4-BE49-F238E27FC236}">
                <a16:creationId xmlns:a16="http://schemas.microsoft.com/office/drawing/2014/main" id="{C01C85BC-2B59-48C4-A11A-07D3AE719E99}"/>
              </a:ext>
            </a:extLst>
          </p:cNvPr>
          <p:cNvSpPr/>
          <p:nvPr/>
        </p:nvSpPr>
        <p:spPr>
          <a:xfrm rot="5400000">
            <a:off x="8258155" y="3528949"/>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cxnSp>
        <p:nvCxnSpPr>
          <p:cNvPr id="125" name="Connector: Elbow 124">
            <a:extLst>
              <a:ext uri="{FF2B5EF4-FFF2-40B4-BE49-F238E27FC236}">
                <a16:creationId xmlns:a16="http://schemas.microsoft.com/office/drawing/2014/main" id="{4127A28C-4BD0-4877-AC63-584A511785E0}"/>
              </a:ext>
            </a:extLst>
          </p:cNvPr>
          <p:cNvCxnSpPr>
            <a:cxnSpLocks/>
            <a:stCxn id="141" idx="2"/>
            <a:endCxn id="105" idx="1"/>
          </p:cNvCxnSpPr>
          <p:nvPr/>
        </p:nvCxnSpPr>
        <p:spPr>
          <a:xfrm rot="16200000" flipH="1">
            <a:off x="6437612" y="4013016"/>
            <a:ext cx="477496" cy="772797"/>
          </a:xfrm>
          <a:prstGeom prst="bentConnector2">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26" name="Arrow: Right 125">
            <a:extLst>
              <a:ext uri="{FF2B5EF4-FFF2-40B4-BE49-F238E27FC236}">
                <a16:creationId xmlns:a16="http://schemas.microsoft.com/office/drawing/2014/main" id="{CDF68C5C-17E8-464B-B461-92BB01A38156}"/>
              </a:ext>
            </a:extLst>
          </p:cNvPr>
          <p:cNvSpPr/>
          <p:nvPr/>
        </p:nvSpPr>
        <p:spPr>
          <a:xfrm>
            <a:off x="6717786" y="4486865"/>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sp>
        <p:nvSpPr>
          <p:cNvPr id="127" name="Arrow: Right 126">
            <a:extLst>
              <a:ext uri="{FF2B5EF4-FFF2-40B4-BE49-F238E27FC236}">
                <a16:creationId xmlns:a16="http://schemas.microsoft.com/office/drawing/2014/main" id="{E4C90F4D-0453-474A-B556-DBCC2977ADC0}"/>
              </a:ext>
            </a:extLst>
          </p:cNvPr>
          <p:cNvSpPr/>
          <p:nvPr/>
        </p:nvSpPr>
        <p:spPr>
          <a:xfrm>
            <a:off x="5735888" y="3867255"/>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cxnSp>
        <p:nvCxnSpPr>
          <p:cNvPr id="128" name="Connector: Elbow 127">
            <a:extLst>
              <a:ext uri="{FF2B5EF4-FFF2-40B4-BE49-F238E27FC236}">
                <a16:creationId xmlns:a16="http://schemas.microsoft.com/office/drawing/2014/main" id="{8F48B93A-A792-4F22-B8A5-D3C02D06ED0F}"/>
              </a:ext>
            </a:extLst>
          </p:cNvPr>
          <p:cNvCxnSpPr>
            <a:cxnSpLocks/>
            <a:stCxn id="107" idx="0"/>
            <a:endCxn id="100" idx="1"/>
          </p:cNvCxnSpPr>
          <p:nvPr/>
        </p:nvCxnSpPr>
        <p:spPr>
          <a:xfrm rot="5400000" flipH="1" flipV="1">
            <a:off x="6344429" y="3141658"/>
            <a:ext cx="663861" cy="772799"/>
          </a:xfrm>
          <a:prstGeom prst="bentConnector2">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29" name="Arrow: Right 128">
            <a:extLst>
              <a:ext uri="{FF2B5EF4-FFF2-40B4-BE49-F238E27FC236}">
                <a16:creationId xmlns:a16="http://schemas.microsoft.com/office/drawing/2014/main" id="{64BD5A3E-292F-4400-93E6-015EE8860F43}"/>
              </a:ext>
            </a:extLst>
          </p:cNvPr>
          <p:cNvSpPr/>
          <p:nvPr/>
        </p:nvSpPr>
        <p:spPr>
          <a:xfrm>
            <a:off x="6717786" y="3052596"/>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cxnSp>
        <p:nvCxnSpPr>
          <p:cNvPr id="130" name="Connector: Elbow 129">
            <a:extLst>
              <a:ext uri="{FF2B5EF4-FFF2-40B4-BE49-F238E27FC236}">
                <a16:creationId xmlns:a16="http://schemas.microsoft.com/office/drawing/2014/main" id="{474FF4EF-F3C5-4E6D-9F57-E771019BBB0F}"/>
              </a:ext>
            </a:extLst>
          </p:cNvPr>
          <p:cNvCxnSpPr>
            <a:cxnSpLocks/>
            <a:stCxn id="96" idx="2"/>
            <a:endCxn id="117" idx="0"/>
          </p:cNvCxnSpPr>
          <p:nvPr/>
        </p:nvCxnSpPr>
        <p:spPr>
          <a:xfrm rot="5400000">
            <a:off x="9804371" y="3989315"/>
            <a:ext cx="2846459" cy="1"/>
          </a:xfrm>
          <a:prstGeom prst="bentConnector3">
            <a:avLst>
              <a:gd name="adj1" fmla="val 50000"/>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027C5D1F-6AE1-49B8-B55C-90F3D4B07E85}"/>
              </a:ext>
            </a:extLst>
          </p:cNvPr>
          <p:cNvSpPr/>
          <p:nvPr/>
        </p:nvSpPr>
        <p:spPr>
          <a:xfrm rot="16200000">
            <a:off x="11059674" y="2562373"/>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cxnSp>
        <p:nvCxnSpPr>
          <p:cNvPr id="132" name="Connector: Elbow 131">
            <a:extLst>
              <a:ext uri="{FF2B5EF4-FFF2-40B4-BE49-F238E27FC236}">
                <a16:creationId xmlns:a16="http://schemas.microsoft.com/office/drawing/2014/main" id="{DCBB6AA2-084F-4B03-97D2-F9C2E4971904}"/>
              </a:ext>
            </a:extLst>
          </p:cNvPr>
          <p:cNvCxnSpPr>
            <a:cxnSpLocks/>
            <a:stCxn id="116" idx="2"/>
            <a:endCxn id="114" idx="2"/>
          </p:cNvCxnSpPr>
          <p:nvPr/>
        </p:nvCxnSpPr>
        <p:spPr>
          <a:xfrm rot="5400000">
            <a:off x="8575279" y="3449089"/>
            <a:ext cx="12700" cy="5304643"/>
          </a:xfrm>
          <a:prstGeom prst="bentConnector3">
            <a:avLst>
              <a:gd name="adj1" fmla="val 1800000"/>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3" name="Arrow: Right 132">
            <a:extLst>
              <a:ext uri="{FF2B5EF4-FFF2-40B4-BE49-F238E27FC236}">
                <a16:creationId xmlns:a16="http://schemas.microsoft.com/office/drawing/2014/main" id="{56008FC4-81C6-434D-9F2A-FC71155DE98B}"/>
              </a:ext>
            </a:extLst>
          </p:cNvPr>
          <p:cNvSpPr/>
          <p:nvPr/>
        </p:nvSpPr>
        <p:spPr>
          <a:xfrm rot="16200000">
            <a:off x="11117966" y="6028371"/>
            <a:ext cx="219265"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cxnSp>
        <p:nvCxnSpPr>
          <p:cNvPr id="134" name="Connector: Elbow 133">
            <a:extLst>
              <a:ext uri="{FF2B5EF4-FFF2-40B4-BE49-F238E27FC236}">
                <a16:creationId xmlns:a16="http://schemas.microsoft.com/office/drawing/2014/main" id="{E9A1CD1F-B973-46F7-9AB6-B670E37C86D4}"/>
              </a:ext>
            </a:extLst>
          </p:cNvPr>
          <p:cNvCxnSpPr>
            <a:cxnSpLocks/>
            <a:stCxn id="115" idx="0"/>
            <a:endCxn id="111" idx="0"/>
          </p:cNvCxnSpPr>
          <p:nvPr/>
        </p:nvCxnSpPr>
        <p:spPr>
          <a:xfrm rot="5400000" flipH="1" flipV="1">
            <a:off x="6571476" y="4764025"/>
            <a:ext cx="12700" cy="1297040"/>
          </a:xfrm>
          <a:prstGeom prst="bentConnector3">
            <a:avLst>
              <a:gd name="adj1" fmla="val 2406315"/>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5" name="Arrow: Right 134">
            <a:extLst>
              <a:ext uri="{FF2B5EF4-FFF2-40B4-BE49-F238E27FC236}">
                <a16:creationId xmlns:a16="http://schemas.microsoft.com/office/drawing/2014/main" id="{B93D4FDF-AC2A-4A8F-BC1A-8284ECC90516}"/>
              </a:ext>
            </a:extLst>
          </p:cNvPr>
          <p:cNvSpPr/>
          <p:nvPr/>
        </p:nvSpPr>
        <p:spPr>
          <a:xfrm rot="5400000" flipV="1">
            <a:off x="5822470" y="5151864"/>
            <a:ext cx="219265"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cxnSp>
        <p:nvCxnSpPr>
          <p:cNvPr id="136" name="Connector: Elbow 135">
            <a:extLst>
              <a:ext uri="{FF2B5EF4-FFF2-40B4-BE49-F238E27FC236}">
                <a16:creationId xmlns:a16="http://schemas.microsoft.com/office/drawing/2014/main" id="{C03993A2-C0E9-4BAC-937B-1CE810114736}"/>
              </a:ext>
            </a:extLst>
          </p:cNvPr>
          <p:cNvCxnSpPr>
            <a:cxnSpLocks/>
            <a:stCxn id="105" idx="3"/>
          </p:cNvCxnSpPr>
          <p:nvPr/>
        </p:nvCxnSpPr>
        <p:spPr>
          <a:xfrm flipV="1">
            <a:off x="7377233" y="4394963"/>
            <a:ext cx="1048847" cy="243200"/>
          </a:xfrm>
          <a:prstGeom prst="bentConnector2">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8" name="Arrow: Right 137">
            <a:extLst>
              <a:ext uri="{FF2B5EF4-FFF2-40B4-BE49-F238E27FC236}">
                <a16:creationId xmlns:a16="http://schemas.microsoft.com/office/drawing/2014/main" id="{4A201F0A-974B-4E64-9CC8-3324817A8047}"/>
              </a:ext>
            </a:extLst>
          </p:cNvPr>
          <p:cNvSpPr/>
          <p:nvPr/>
        </p:nvSpPr>
        <p:spPr>
          <a:xfrm rot="16200000">
            <a:off x="8317718" y="4151025"/>
            <a:ext cx="219265"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sp>
        <p:nvSpPr>
          <p:cNvPr id="141" name="TextBox 140">
            <a:extLst>
              <a:ext uri="{FF2B5EF4-FFF2-40B4-BE49-F238E27FC236}">
                <a16:creationId xmlns:a16="http://schemas.microsoft.com/office/drawing/2014/main" id="{2E9036D3-CD22-41B2-BA53-FCF3B5207C95}"/>
              </a:ext>
            </a:extLst>
          </p:cNvPr>
          <p:cNvSpPr txBox="1"/>
          <p:nvPr/>
        </p:nvSpPr>
        <p:spPr>
          <a:xfrm>
            <a:off x="6112393" y="3906751"/>
            <a:ext cx="355137" cy="253916"/>
          </a:xfrm>
          <a:prstGeom prst="rect">
            <a:avLst/>
          </a:prstGeom>
          <a:noFill/>
        </p:spPr>
        <p:txBody>
          <a:bodyPr wrap="square" rtlCol="0">
            <a:spAutoFit/>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QA</a:t>
            </a:r>
          </a:p>
        </p:txBody>
      </p:sp>
      <p:sp>
        <p:nvSpPr>
          <p:cNvPr id="142" name="TextBox 141">
            <a:extLst>
              <a:ext uri="{FF2B5EF4-FFF2-40B4-BE49-F238E27FC236}">
                <a16:creationId xmlns:a16="http://schemas.microsoft.com/office/drawing/2014/main" id="{79A11AC4-0823-428D-9FE3-A4FE160C710B}"/>
              </a:ext>
            </a:extLst>
          </p:cNvPr>
          <p:cNvSpPr txBox="1"/>
          <p:nvPr/>
        </p:nvSpPr>
        <p:spPr>
          <a:xfrm>
            <a:off x="8211222" y="3906751"/>
            <a:ext cx="429716" cy="246221"/>
          </a:xfrm>
          <a:prstGeom prst="rect">
            <a:avLst/>
          </a:prstGeom>
          <a:noFill/>
        </p:spPr>
        <p:txBody>
          <a:bodyPr wrap="square" rtlCol="0">
            <a:spAutoFit/>
          </a:bodyPr>
          <a:lstStyle/>
          <a:p>
            <a:pPr algn="ctr"/>
            <a:r>
              <a:rPr lang="en-US" sz="1000" dirty="0">
                <a:latin typeface="Roboto" panose="02000000000000000000" pitchFamily="2" charset="0"/>
                <a:ea typeface="Roboto" panose="02000000000000000000" pitchFamily="2" charset="0"/>
                <a:cs typeface="Roboto" panose="02000000000000000000" pitchFamily="2" charset="0"/>
              </a:rPr>
              <a:t>QA</a:t>
            </a:r>
          </a:p>
        </p:txBody>
      </p:sp>
      <p:pic>
        <p:nvPicPr>
          <p:cNvPr id="145" name="Picture 144">
            <a:extLst>
              <a:ext uri="{FF2B5EF4-FFF2-40B4-BE49-F238E27FC236}">
                <a16:creationId xmlns:a16="http://schemas.microsoft.com/office/drawing/2014/main" id="{3003ED15-7779-4036-B162-AD57A51E74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3116" y="2085605"/>
            <a:ext cx="222801" cy="222801"/>
          </a:xfrm>
          <a:prstGeom prst="rect">
            <a:avLst/>
          </a:prstGeom>
        </p:spPr>
      </p:pic>
      <p:pic>
        <p:nvPicPr>
          <p:cNvPr id="147" name="Picture 146">
            <a:extLst>
              <a:ext uri="{FF2B5EF4-FFF2-40B4-BE49-F238E27FC236}">
                <a16:creationId xmlns:a16="http://schemas.microsoft.com/office/drawing/2014/main" id="{0428735D-69E5-4343-A7C3-5BEDED4CC9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3596" y="2090781"/>
            <a:ext cx="192800" cy="192800"/>
          </a:xfrm>
          <a:prstGeom prst="rect">
            <a:avLst/>
          </a:prstGeom>
        </p:spPr>
      </p:pic>
      <p:pic>
        <p:nvPicPr>
          <p:cNvPr id="149" name="Picture 148">
            <a:extLst>
              <a:ext uri="{FF2B5EF4-FFF2-40B4-BE49-F238E27FC236}">
                <a16:creationId xmlns:a16="http://schemas.microsoft.com/office/drawing/2014/main" id="{6F1C6C7B-043A-44DE-A207-F56F65674B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2099" y="3076896"/>
            <a:ext cx="234738" cy="234738"/>
          </a:xfrm>
          <a:prstGeom prst="rect">
            <a:avLst/>
          </a:prstGeom>
        </p:spPr>
      </p:pic>
      <p:pic>
        <p:nvPicPr>
          <p:cNvPr id="150" name="Picture 149">
            <a:extLst>
              <a:ext uri="{FF2B5EF4-FFF2-40B4-BE49-F238E27FC236}">
                <a16:creationId xmlns:a16="http://schemas.microsoft.com/office/drawing/2014/main" id="{DC069F95-0912-40C7-8BF4-8DFF06BC96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7012" y="2104072"/>
            <a:ext cx="161173" cy="161173"/>
          </a:xfrm>
          <a:prstGeom prst="rect">
            <a:avLst/>
          </a:prstGeom>
        </p:spPr>
      </p:pic>
      <p:pic>
        <p:nvPicPr>
          <p:cNvPr id="152" name="Picture 151">
            <a:extLst>
              <a:ext uri="{FF2B5EF4-FFF2-40B4-BE49-F238E27FC236}">
                <a16:creationId xmlns:a16="http://schemas.microsoft.com/office/drawing/2014/main" id="{90A4829E-18EF-4E85-9CFA-B36334E70D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2004" y="3921223"/>
            <a:ext cx="200153" cy="200153"/>
          </a:xfrm>
          <a:prstGeom prst="rect">
            <a:avLst/>
          </a:prstGeom>
        </p:spPr>
      </p:pic>
      <p:pic>
        <p:nvPicPr>
          <p:cNvPr id="154" name="Picture 153">
            <a:extLst>
              <a:ext uri="{FF2B5EF4-FFF2-40B4-BE49-F238E27FC236}">
                <a16:creationId xmlns:a16="http://schemas.microsoft.com/office/drawing/2014/main" id="{5C39747F-9542-4ACF-A8EC-B4D2FE6C9B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4241" y="4537122"/>
            <a:ext cx="208033" cy="208033"/>
          </a:xfrm>
          <a:prstGeom prst="rect">
            <a:avLst/>
          </a:prstGeom>
        </p:spPr>
      </p:pic>
      <p:pic>
        <p:nvPicPr>
          <p:cNvPr id="156" name="Picture 155">
            <a:extLst>
              <a:ext uri="{FF2B5EF4-FFF2-40B4-BE49-F238E27FC236}">
                <a16:creationId xmlns:a16="http://schemas.microsoft.com/office/drawing/2014/main" id="{D651FB3E-F915-46A4-BF5E-1959261533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8840" y="5468985"/>
            <a:ext cx="196096" cy="196096"/>
          </a:xfrm>
          <a:prstGeom prst="rect">
            <a:avLst/>
          </a:prstGeom>
        </p:spPr>
      </p:pic>
      <p:pic>
        <p:nvPicPr>
          <p:cNvPr id="158" name="Picture 157">
            <a:extLst>
              <a:ext uri="{FF2B5EF4-FFF2-40B4-BE49-F238E27FC236}">
                <a16:creationId xmlns:a16="http://schemas.microsoft.com/office/drawing/2014/main" id="{49B999DD-7D8D-4533-A0F0-438FC1C8320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28817" y="5471084"/>
            <a:ext cx="193997" cy="193997"/>
          </a:xfrm>
          <a:prstGeom prst="rect">
            <a:avLst/>
          </a:prstGeom>
        </p:spPr>
      </p:pic>
      <p:pic>
        <p:nvPicPr>
          <p:cNvPr id="160" name="Picture 159">
            <a:extLst>
              <a:ext uri="{FF2B5EF4-FFF2-40B4-BE49-F238E27FC236}">
                <a16:creationId xmlns:a16="http://schemas.microsoft.com/office/drawing/2014/main" id="{9718FCDF-94F2-4242-83D5-0E8CC911F9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78141" y="963948"/>
            <a:ext cx="256786" cy="256786"/>
          </a:xfrm>
          <a:prstGeom prst="rect">
            <a:avLst/>
          </a:prstGeom>
        </p:spPr>
      </p:pic>
      <p:pic>
        <p:nvPicPr>
          <p:cNvPr id="163" name="Picture 162">
            <a:extLst>
              <a:ext uri="{FF2B5EF4-FFF2-40B4-BE49-F238E27FC236}">
                <a16:creationId xmlns:a16="http://schemas.microsoft.com/office/drawing/2014/main" id="{578453D6-3509-4E76-BB81-DB3F1C0396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62072" y="960186"/>
            <a:ext cx="262266" cy="262266"/>
          </a:xfrm>
          <a:prstGeom prst="rect">
            <a:avLst/>
          </a:prstGeom>
        </p:spPr>
      </p:pic>
      <p:pic>
        <p:nvPicPr>
          <p:cNvPr id="164" name="Picture 163">
            <a:extLst>
              <a:ext uri="{FF2B5EF4-FFF2-40B4-BE49-F238E27FC236}">
                <a16:creationId xmlns:a16="http://schemas.microsoft.com/office/drawing/2014/main" id="{EBFA5120-5EE0-4606-857A-20A1B1BF1D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24338" y="5464790"/>
            <a:ext cx="199584" cy="199584"/>
          </a:xfrm>
          <a:prstGeom prst="rect">
            <a:avLst/>
          </a:prstGeom>
        </p:spPr>
      </p:pic>
      <p:pic>
        <p:nvPicPr>
          <p:cNvPr id="165" name="Picture 164">
            <a:extLst>
              <a:ext uri="{FF2B5EF4-FFF2-40B4-BE49-F238E27FC236}">
                <a16:creationId xmlns:a16="http://schemas.microsoft.com/office/drawing/2014/main" id="{C494C35E-2F94-44C4-BD7D-E8595C1C421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77258" y="948229"/>
            <a:ext cx="273595" cy="273595"/>
          </a:xfrm>
          <a:prstGeom prst="rect">
            <a:avLst/>
          </a:prstGeom>
        </p:spPr>
      </p:pic>
      <p:sp>
        <p:nvSpPr>
          <p:cNvPr id="166" name="Arrow: Right 165">
            <a:extLst>
              <a:ext uri="{FF2B5EF4-FFF2-40B4-BE49-F238E27FC236}">
                <a16:creationId xmlns:a16="http://schemas.microsoft.com/office/drawing/2014/main" id="{61AFCDF6-062D-4E1E-925A-A185808DEAB1}"/>
              </a:ext>
            </a:extLst>
          </p:cNvPr>
          <p:cNvSpPr/>
          <p:nvPr/>
        </p:nvSpPr>
        <p:spPr>
          <a:xfrm flipH="1">
            <a:off x="10674165" y="2044444"/>
            <a:ext cx="335850" cy="296182"/>
          </a:xfrm>
          <a:prstGeom prst="rightArrow">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IN" sz="1799" dirty="0"/>
          </a:p>
        </p:txBody>
      </p:sp>
    </p:spTree>
    <p:extLst>
      <p:ext uri="{BB962C8B-B14F-4D97-AF65-F5344CB8AC3E}">
        <p14:creationId xmlns:p14="http://schemas.microsoft.com/office/powerpoint/2010/main" val="428009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Key Functional Features</a:t>
            </a:r>
          </a:p>
        </p:txBody>
      </p:sp>
      <p:sp>
        <p:nvSpPr>
          <p:cNvPr id="6" name="TextBox 5">
            <a:extLst>
              <a:ext uri="{FF2B5EF4-FFF2-40B4-BE49-F238E27FC236}">
                <a16:creationId xmlns:a16="http://schemas.microsoft.com/office/drawing/2014/main" id="{0FDAE798-372B-45F4-980C-051FF8A0E1E7}"/>
              </a:ext>
            </a:extLst>
          </p:cNvPr>
          <p:cNvSpPr txBox="1"/>
          <p:nvPr/>
        </p:nvSpPr>
        <p:spPr>
          <a:xfrm>
            <a:off x="552339" y="1644072"/>
            <a:ext cx="1880643" cy="523220"/>
          </a:xfrm>
          <a:prstGeom prst="rect">
            <a:avLst/>
          </a:prstGeom>
          <a:noFill/>
        </p:spPr>
        <p:txBody>
          <a:bodyPr wrap="none" rtlCol="0">
            <a:spAutoFit/>
          </a:bodyPr>
          <a:lstStyle/>
          <a:p>
            <a:pPr algn="ctr"/>
            <a:r>
              <a:rPr lang="en-IN" sz="1400" b="1" dirty="0">
                <a:latin typeface="Roboto" panose="02000000000000000000" pitchFamily="2" charset="0"/>
                <a:ea typeface="Roboto" panose="02000000000000000000" pitchFamily="2" charset="0"/>
                <a:cs typeface="Roboto" panose="02000000000000000000" pitchFamily="2" charset="0"/>
              </a:rPr>
              <a:t>Send AWB PDF copy </a:t>
            </a:r>
          </a:p>
          <a:p>
            <a:pPr algn="ctr"/>
            <a:r>
              <a:rPr lang="en-IN" sz="1400" b="1" dirty="0">
                <a:latin typeface="Roboto" panose="02000000000000000000" pitchFamily="2" charset="0"/>
                <a:ea typeface="Roboto" panose="02000000000000000000" pitchFamily="2" charset="0"/>
                <a:cs typeface="Roboto" panose="02000000000000000000" pitchFamily="2" charset="0"/>
              </a:rPr>
              <a:t>on e-mail</a:t>
            </a:r>
          </a:p>
        </p:txBody>
      </p:sp>
      <p:sp>
        <p:nvSpPr>
          <p:cNvPr id="7" name="TextBox 6">
            <a:extLst>
              <a:ext uri="{FF2B5EF4-FFF2-40B4-BE49-F238E27FC236}">
                <a16:creationId xmlns:a16="http://schemas.microsoft.com/office/drawing/2014/main" id="{842526AC-8E17-4F6C-A048-ECFABB653EB8}"/>
              </a:ext>
            </a:extLst>
          </p:cNvPr>
          <p:cNvSpPr txBox="1"/>
          <p:nvPr/>
        </p:nvSpPr>
        <p:spPr>
          <a:xfrm>
            <a:off x="392934" y="2136804"/>
            <a:ext cx="2199453" cy="830997"/>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Forwarder sends system generated AWB PDF copy to a dedicated email ID (Ping@kalelogistics.com)</a:t>
            </a:r>
          </a:p>
        </p:txBody>
      </p:sp>
      <p:sp>
        <p:nvSpPr>
          <p:cNvPr id="24" name="TextBox 23">
            <a:extLst>
              <a:ext uri="{FF2B5EF4-FFF2-40B4-BE49-F238E27FC236}">
                <a16:creationId xmlns:a16="http://schemas.microsoft.com/office/drawing/2014/main" id="{C99B87E9-1A5E-4E38-B804-F47E5042D6F4}"/>
              </a:ext>
            </a:extLst>
          </p:cNvPr>
          <p:cNvSpPr txBox="1"/>
          <p:nvPr/>
        </p:nvSpPr>
        <p:spPr>
          <a:xfrm>
            <a:off x="3395227" y="1644072"/>
            <a:ext cx="2270173" cy="307777"/>
          </a:xfrm>
          <a:prstGeom prst="rect">
            <a:avLst/>
          </a:prstGeom>
          <a:noFill/>
        </p:spPr>
        <p:txBody>
          <a:bodyPr wrap="none" rtlCol="0">
            <a:spAutoFit/>
          </a:bodyPr>
          <a:lstStyle/>
          <a:p>
            <a:pPr algn="ctr"/>
            <a:r>
              <a:rPr lang="en-IN" sz="1400" b="1" dirty="0">
                <a:latin typeface="Roboto" panose="02000000000000000000" pitchFamily="2" charset="0"/>
                <a:ea typeface="Roboto" panose="02000000000000000000" pitchFamily="2" charset="0"/>
                <a:cs typeface="Roboto" panose="02000000000000000000" pitchFamily="2" charset="0"/>
              </a:rPr>
              <a:t>Upload AWB on the Portal</a:t>
            </a:r>
          </a:p>
        </p:txBody>
      </p:sp>
      <p:sp>
        <p:nvSpPr>
          <p:cNvPr id="25" name="TextBox 24">
            <a:extLst>
              <a:ext uri="{FF2B5EF4-FFF2-40B4-BE49-F238E27FC236}">
                <a16:creationId xmlns:a16="http://schemas.microsoft.com/office/drawing/2014/main" id="{BE7E390A-C488-4A33-B16F-D271A91C251E}"/>
              </a:ext>
            </a:extLst>
          </p:cNvPr>
          <p:cNvSpPr txBox="1"/>
          <p:nvPr/>
        </p:nvSpPr>
        <p:spPr>
          <a:xfrm>
            <a:off x="3430587" y="2136804"/>
            <a:ext cx="2199453" cy="830997"/>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Forwarder can upload the AWB on the portal which can be downloaded by Kale team to process further</a:t>
            </a:r>
          </a:p>
        </p:txBody>
      </p:sp>
      <p:sp>
        <p:nvSpPr>
          <p:cNvPr id="26" name="TextBox 25">
            <a:extLst>
              <a:ext uri="{FF2B5EF4-FFF2-40B4-BE49-F238E27FC236}">
                <a16:creationId xmlns:a16="http://schemas.microsoft.com/office/drawing/2014/main" id="{1CB819B8-C58E-415A-8805-6803E4F6D151}"/>
              </a:ext>
            </a:extLst>
          </p:cNvPr>
          <p:cNvSpPr txBox="1"/>
          <p:nvPr/>
        </p:nvSpPr>
        <p:spPr>
          <a:xfrm>
            <a:off x="6356737" y="1644072"/>
            <a:ext cx="2422458" cy="523220"/>
          </a:xfrm>
          <a:prstGeom prst="rect">
            <a:avLst/>
          </a:prstGeom>
          <a:noFill/>
        </p:spPr>
        <p:txBody>
          <a:bodyPr wrap="none" rtlCol="0">
            <a:spAutoFit/>
          </a:bodyPr>
          <a:lstStyle/>
          <a:p>
            <a:pPr algn="ctr"/>
            <a:r>
              <a:rPr lang="it-IT" sz="1400" b="1" dirty="0">
                <a:latin typeface="Roboto" panose="02000000000000000000" pitchFamily="2" charset="0"/>
                <a:ea typeface="Roboto" panose="02000000000000000000" pitchFamily="2" charset="0"/>
                <a:cs typeface="Roboto" panose="02000000000000000000" pitchFamily="2" charset="0"/>
              </a:rPr>
              <a:t>Document to EDI Converter </a:t>
            </a:r>
          </a:p>
          <a:p>
            <a:pPr algn="ctr"/>
            <a:r>
              <a:rPr lang="it-IT" sz="1400" b="1" dirty="0">
                <a:latin typeface="Roboto" panose="02000000000000000000" pitchFamily="2" charset="0"/>
                <a:ea typeface="Roboto" panose="02000000000000000000" pitchFamily="2" charset="0"/>
                <a:cs typeface="Roboto" panose="02000000000000000000" pitchFamily="2" charset="0"/>
              </a:rPr>
              <a:t>Service</a:t>
            </a:r>
            <a:endParaRPr lang="en-IN" sz="1400" b="1" dirty="0">
              <a:latin typeface="Roboto" panose="02000000000000000000" pitchFamily="2" charset="0"/>
              <a:ea typeface="Roboto" panose="02000000000000000000" pitchFamily="2" charset="0"/>
              <a:cs typeface="Roboto" panose="02000000000000000000" pitchFamily="2" charset="0"/>
            </a:endParaRPr>
          </a:p>
        </p:txBody>
      </p:sp>
      <p:sp>
        <p:nvSpPr>
          <p:cNvPr id="27" name="TextBox 26">
            <a:extLst>
              <a:ext uri="{FF2B5EF4-FFF2-40B4-BE49-F238E27FC236}">
                <a16:creationId xmlns:a16="http://schemas.microsoft.com/office/drawing/2014/main" id="{472A4942-C366-44E7-B609-A15264C1302B}"/>
              </a:ext>
            </a:extLst>
          </p:cNvPr>
          <p:cNvSpPr txBox="1"/>
          <p:nvPr/>
        </p:nvSpPr>
        <p:spPr>
          <a:xfrm>
            <a:off x="6468240" y="2136804"/>
            <a:ext cx="2199453" cy="1015663"/>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The data is extracted from the Airway bill document and converted in to EDI messages using Machine Learning based OCR automation tool</a:t>
            </a:r>
          </a:p>
        </p:txBody>
      </p:sp>
      <p:sp>
        <p:nvSpPr>
          <p:cNvPr id="28" name="TextBox 27">
            <a:extLst>
              <a:ext uri="{FF2B5EF4-FFF2-40B4-BE49-F238E27FC236}">
                <a16:creationId xmlns:a16="http://schemas.microsoft.com/office/drawing/2014/main" id="{E2D54E9A-BB47-4C2A-B908-10EF9176B118}"/>
              </a:ext>
            </a:extLst>
          </p:cNvPr>
          <p:cNvSpPr txBox="1"/>
          <p:nvPr/>
        </p:nvSpPr>
        <p:spPr>
          <a:xfrm>
            <a:off x="9954640" y="1644072"/>
            <a:ext cx="1301959" cy="307777"/>
          </a:xfrm>
          <a:prstGeom prst="rect">
            <a:avLst/>
          </a:prstGeom>
          <a:noFill/>
        </p:spPr>
        <p:txBody>
          <a:bodyPr wrap="none" rtlCol="0">
            <a:spAutoFit/>
          </a:bodyPr>
          <a:lstStyle/>
          <a:p>
            <a:pPr algn="ctr"/>
            <a:r>
              <a:rPr lang="en-IN" sz="1400" b="1" dirty="0">
                <a:latin typeface="Roboto" panose="02000000000000000000" pitchFamily="2" charset="0"/>
                <a:ea typeface="Roboto" panose="02000000000000000000" pitchFamily="2" charset="0"/>
                <a:cs typeface="Roboto" panose="02000000000000000000" pitchFamily="2" charset="0"/>
              </a:rPr>
              <a:t>Quality Check</a:t>
            </a:r>
          </a:p>
        </p:txBody>
      </p:sp>
      <p:sp>
        <p:nvSpPr>
          <p:cNvPr id="29" name="TextBox 28">
            <a:extLst>
              <a:ext uri="{FF2B5EF4-FFF2-40B4-BE49-F238E27FC236}">
                <a16:creationId xmlns:a16="http://schemas.microsoft.com/office/drawing/2014/main" id="{DC54A163-5B37-45D2-8793-57CF2A699B06}"/>
              </a:ext>
            </a:extLst>
          </p:cNvPr>
          <p:cNvSpPr txBox="1"/>
          <p:nvPr/>
        </p:nvSpPr>
        <p:spPr>
          <a:xfrm>
            <a:off x="9505893" y="2136804"/>
            <a:ext cx="2199453" cy="646331"/>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Kale’s QA team perform quality checks for data accuracy</a:t>
            </a:r>
          </a:p>
        </p:txBody>
      </p:sp>
      <p:sp>
        <p:nvSpPr>
          <p:cNvPr id="30" name="TextBox 29">
            <a:extLst>
              <a:ext uri="{FF2B5EF4-FFF2-40B4-BE49-F238E27FC236}">
                <a16:creationId xmlns:a16="http://schemas.microsoft.com/office/drawing/2014/main" id="{AE33236B-CEE5-4429-AD30-F6EF1B8D3E9D}"/>
              </a:ext>
            </a:extLst>
          </p:cNvPr>
          <p:cNvSpPr txBox="1"/>
          <p:nvPr/>
        </p:nvSpPr>
        <p:spPr>
          <a:xfrm>
            <a:off x="617260" y="4491255"/>
            <a:ext cx="1750800" cy="523220"/>
          </a:xfrm>
          <a:prstGeom prst="rect">
            <a:avLst/>
          </a:prstGeom>
          <a:noFill/>
        </p:spPr>
        <p:txBody>
          <a:bodyPr wrap="none" rtlCol="0">
            <a:spAutoFit/>
          </a:bodyPr>
          <a:lstStyle/>
          <a:p>
            <a:pPr algn="ctr"/>
            <a:r>
              <a:rPr lang="en-IN" sz="1400" b="1" dirty="0">
                <a:latin typeface="Roboto" panose="02000000000000000000" pitchFamily="2" charset="0"/>
                <a:ea typeface="Roboto" panose="02000000000000000000" pitchFamily="2" charset="0"/>
                <a:cs typeface="Roboto" panose="02000000000000000000" pitchFamily="2" charset="0"/>
              </a:rPr>
              <a:t>Advance Shipment </a:t>
            </a:r>
          </a:p>
          <a:p>
            <a:pPr algn="ctr"/>
            <a:r>
              <a:rPr lang="en-IN" sz="1400" b="1" dirty="0">
                <a:latin typeface="Roboto" panose="02000000000000000000" pitchFamily="2" charset="0"/>
                <a:ea typeface="Roboto" panose="02000000000000000000" pitchFamily="2" charset="0"/>
                <a:cs typeface="Roboto" panose="02000000000000000000" pitchFamily="2" charset="0"/>
              </a:rPr>
              <a:t>Information (ASI)</a:t>
            </a:r>
          </a:p>
        </p:txBody>
      </p:sp>
      <p:sp>
        <p:nvSpPr>
          <p:cNvPr id="31" name="TextBox 30">
            <a:extLst>
              <a:ext uri="{FF2B5EF4-FFF2-40B4-BE49-F238E27FC236}">
                <a16:creationId xmlns:a16="http://schemas.microsoft.com/office/drawing/2014/main" id="{A34EA673-DA70-43CA-BE45-25D154078A91}"/>
              </a:ext>
            </a:extLst>
          </p:cNvPr>
          <p:cNvSpPr txBox="1"/>
          <p:nvPr/>
        </p:nvSpPr>
        <p:spPr>
          <a:xfrm>
            <a:off x="392934" y="4983987"/>
            <a:ext cx="2199453" cy="1015663"/>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Ground handler receives Advance Shipment Information which helps them to perform better warehouse and resource planning</a:t>
            </a:r>
          </a:p>
        </p:txBody>
      </p:sp>
      <p:sp>
        <p:nvSpPr>
          <p:cNvPr id="32" name="TextBox 31">
            <a:extLst>
              <a:ext uri="{FF2B5EF4-FFF2-40B4-BE49-F238E27FC236}">
                <a16:creationId xmlns:a16="http://schemas.microsoft.com/office/drawing/2014/main" id="{DAD43133-725C-4618-A75B-89D7E764DF64}"/>
              </a:ext>
            </a:extLst>
          </p:cNvPr>
          <p:cNvSpPr txBox="1"/>
          <p:nvPr/>
        </p:nvSpPr>
        <p:spPr>
          <a:xfrm>
            <a:off x="3196813" y="4491255"/>
            <a:ext cx="2667000" cy="738664"/>
          </a:xfrm>
          <a:prstGeom prst="rect">
            <a:avLst/>
          </a:prstGeom>
          <a:noFill/>
        </p:spPr>
        <p:txBody>
          <a:bodyPr wrap="square" rtlCol="0">
            <a:spAutoFit/>
          </a:bodyPr>
          <a:lstStyle/>
          <a:p>
            <a:pPr algn="ctr"/>
            <a:r>
              <a:rPr lang="en-IN" sz="1400" b="1" dirty="0">
                <a:latin typeface="Roboto" panose="02000000000000000000" pitchFamily="2" charset="0"/>
                <a:ea typeface="Roboto" panose="02000000000000000000" pitchFamily="2" charset="0"/>
                <a:cs typeface="Roboto" panose="02000000000000000000" pitchFamily="2" charset="0"/>
              </a:rPr>
              <a:t>Freight Forwarder receives AWB PDF copy as per the EDI message </a:t>
            </a:r>
          </a:p>
        </p:txBody>
      </p:sp>
      <p:sp>
        <p:nvSpPr>
          <p:cNvPr id="33" name="TextBox 32">
            <a:extLst>
              <a:ext uri="{FF2B5EF4-FFF2-40B4-BE49-F238E27FC236}">
                <a16:creationId xmlns:a16="http://schemas.microsoft.com/office/drawing/2014/main" id="{CA26D41C-CAFA-4107-A2BF-DAF2459C87B0}"/>
              </a:ext>
            </a:extLst>
          </p:cNvPr>
          <p:cNvSpPr txBox="1"/>
          <p:nvPr/>
        </p:nvSpPr>
        <p:spPr>
          <a:xfrm>
            <a:off x="3066577" y="5168653"/>
            <a:ext cx="2927472" cy="1754326"/>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If AWB PDF copy is sent on email then system generated AWB PDF is sent to the email id from which original AWB is triggered and if AWB is uploaded on portal then system generated AWB PDF is available on the portal itself</a:t>
            </a:r>
          </a:p>
        </p:txBody>
      </p:sp>
      <p:sp>
        <p:nvSpPr>
          <p:cNvPr id="34" name="TextBox 33">
            <a:extLst>
              <a:ext uri="{FF2B5EF4-FFF2-40B4-BE49-F238E27FC236}">
                <a16:creationId xmlns:a16="http://schemas.microsoft.com/office/drawing/2014/main" id="{C12F0189-9395-4C69-A496-4F282E485469}"/>
              </a:ext>
            </a:extLst>
          </p:cNvPr>
          <p:cNvSpPr txBox="1"/>
          <p:nvPr/>
        </p:nvSpPr>
        <p:spPr>
          <a:xfrm>
            <a:off x="6230901" y="4491255"/>
            <a:ext cx="2674130" cy="307777"/>
          </a:xfrm>
          <a:prstGeom prst="rect">
            <a:avLst/>
          </a:prstGeom>
          <a:noFill/>
        </p:spPr>
        <p:txBody>
          <a:bodyPr wrap="none" rtlCol="0">
            <a:spAutoFit/>
          </a:bodyPr>
          <a:lstStyle/>
          <a:p>
            <a:pPr algn="ctr"/>
            <a:r>
              <a:rPr lang="en-IN" sz="1400" b="1" dirty="0">
                <a:latin typeface="Roboto" panose="02000000000000000000" pitchFamily="2" charset="0"/>
                <a:ea typeface="Roboto" panose="02000000000000000000" pitchFamily="2" charset="0"/>
                <a:cs typeface="Roboto" panose="02000000000000000000" pitchFamily="2" charset="0"/>
              </a:rPr>
              <a:t>Cargo Track and Trace Service</a:t>
            </a:r>
          </a:p>
        </p:txBody>
      </p:sp>
      <p:sp>
        <p:nvSpPr>
          <p:cNvPr id="35" name="TextBox 34">
            <a:extLst>
              <a:ext uri="{FF2B5EF4-FFF2-40B4-BE49-F238E27FC236}">
                <a16:creationId xmlns:a16="http://schemas.microsoft.com/office/drawing/2014/main" id="{A4B4F64E-912A-4161-A43B-33099DAC6AA7}"/>
              </a:ext>
            </a:extLst>
          </p:cNvPr>
          <p:cNvSpPr txBox="1"/>
          <p:nvPr/>
        </p:nvSpPr>
        <p:spPr>
          <a:xfrm>
            <a:off x="6468240" y="4788952"/>
            <a:ext cx="2199453" cy="646331"/>
          </a:xfrm>
          <a:prstGeom prst="rect">
            <a:avLst/>
          </a:prstGeom>
          <a:noFill/>
        </p:spPr>
        <p:txBody>
          <a:bodyPr wrap="square" rtlCol="0">
            <a:spAutoFit/>
          </a:bodyPr>
          <a:lstStyle/>
          <a:p>
            <a:pPr algn="ctr"/>
            <a:r>
              <a:rPr lang="en-IN" sz="1200" dirty="0">
                <a:latin typeface="Roboto" panose="02000000000000000000" pitchFamily="2" charset="0"/>
                <a:ea typeface="Roboto" panose="02000000000000000000" pitchFamily="2" charset="0"/>
                <a:cs typeface="Roboto" panose="02000000000000000000" pitchFamily="2" charset="0"/>
              </a:rPr>
              <a:t>This service provides real time visibility of freight status updates (FSUs).</a:t>
            </a:r>
          </a:p>
        </p:txBody>
      </p:sp>
      <p:sp>
        <p:nvSpPr>
          <p:cNvPr id="36" name="TextBox 35">
            <a:extLst>
              <a:ext uri="{FF2B5EF4-FFF2-40B4-BE49-F238E27FC236}">
                <a16:creationId xmlns:a16="http://schemas.microsoft.com/office/drawing/2014/main" id="{F814C746-669F-4FBF-9DB5-B1E69ADC1A5E}"/>
              </a:ext>
            </a:extLst>
          </p:cNvPr>
          <p:cNvSpPr txBox="1"/>
          <p:nvPr/>
        </p:nvSpPr>
        <p:spPr>
          <a:xfrm>
            <a:off x="9374187" y="4490792"/>
            <a:ext cx="2667001" cy="954107"/>
          </a:xfrm>
          <a:prstGeom prst="rect">
            <a:avLst/>
          </a:prstGeom>
          <a:noFill/>
        </p:spPr>
        <p:txBody>
          <a:bodyPr wrap="square" rtlCol="0">
            <a:spAutoFit/>
          </a:bodyPr>
          <a:lstStyle/>
          <a:p>
            <a:pPr algn="ctr"/>
            <a:r>
              <a:rPr lang="en-IN" sz="1400" b="1" dirty="0">
                <a:latin typeface="Roboto" panose="02000000000000000000" pitchFamily="2" charset="0"/>
                <a:ea typeface="Roboto" panose="02000000000000000000" pitchFamily="2" charset="0"/>
                <a:cs typeface="Roboto" panose="02000000000000000000" pitchFamily="2" charset="0"/>
              </a:rPr>
              <a:t>The option to track the processing status of the shipments in case AWB is uploaded on portal</a:t>
            </a:r>
          </a:p>
        </p:txBody>
      </p:sp>
      <p:pic>
        <p:nvPicPr>
          <p:cNvPr id="38" name="Picture 37">
            <a:extLst>
              <a:ext uri="{FF2B5EF4-FFF2-40B4-BE49-F238E27FC236}">
                <a16:creationId xmlns:a16="http://schemas.microsoft.com/office/drawing/2014/main" id="{78686B2F-BF66-4088-89DB-C4F03316E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083" y="848981"/>
            <a:ext cx="677153" cy="677153"/>
          </a:xfrm>
          <a:prstGeom prst="rect">
            <a:avLst/>
          </a:prstGeom>
        </p:spPr>
      </p:pic>
      <p:pic>
        <p:nvPicPr>
          <p:cNvPr id="40" name="Picture 39">
            <a:extLst>
              <a:ext uri="{FF2B5EF4-FFF2-40B4-BE49-F238E27FC236}">
                <a16:creationId xmlns:a16="http://schemas.microsoft.com/office/drawing/2014/main" id="{B08369B4-8730-4F9F-AD77-4FDE64DB3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095" y="827806"/>
            <a:ext cx="688435" cy="688435"/>
          </a:xfrm>
          <a:prstGeom prst="rect">
            <a:avLst/>
          </a:prstGeom>
        </p:spPr>
      </p:pic>
      <p:pic>
        <p:nvPicPr>
          <p:cNvPr id="41" name="Picture 40">
            <a:extLst>
              <a:ext uri="{FF2B5EF4-FFF2-40B4-BE49-F238E27FC236}">
                <a16:creationId xmlns:a16="http://schemas.microsoft.com/office/drawing/2014/main" id="{FEEA3A03-C11C-451A-9799-58FD7AB2C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807" y="894850"/>
            <a:ext cx="688318" cy="688318"/>
          </a:xfrm>
          <a:prstGeom prst="rect">
            <a:avLst/>
          </a:prstGeom>
        </p:spPr>
      </p:pic>
      <p:pic>
        <p:nvPicPr>
          <p:cNvPr id="43" name="Picture 42">
            <a:extLst>
              <a:ext uri="{FF2B5EF4-FFF2-40B4-BE49-F238E27FC236}">
                <a16:creationId xmlns:a16="http://schemas.microsoft.com/office/drawing/2014/main" id="{03648826-A8FC-4005-A9BD-08DBE5CCDD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9977" y="884957"/>
            <a:ext cx="631284" cy="631284"/>
          </a:xfrm>
          <a:prstGeom prst="rect">
            <a:avLst/>
          </a:prstGeom>
        </p:spPr>
      </p:pic>
      <p:pic>
        <p:nvPicPr>
          <p:cNvPr id="45" name="Picture 44">
            <a:extLst>
              <a:ext uri="{FF2B5EF4-FFF2-40B4-BE49-F238E27FC236}">
                <a16:creationId xmlns:a16="http://schemas.microsoft.com/office/drawing/2014/main" id="{7982237C-A750-4C79-9092-8C59CC51F1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918" y="3654653"/>
            <a:ext cx="688318" cy="688318"/>
          </a:xfrm>
          <a:prstGeom prst="rect">
            <a:avLst/>
          </a:prstGeom>
        </p:spPr>
      </p:pic>
      <p:pic>
        <p:nvPicPr>
          <p:cNvPr id="46" name="Picture 45">
            <a:extLst>
              <a:ext uri="{FF2B5EF4-FFF2-40B4-BE49-F238E27FC236}">
                <a16:creationId xmlns:a16="http://schemas.microsoft.com/office/drawing/2014/main" id="{C246971A-B3C6-4F4C-B735-E0043FC8B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7377" y="3772484"/>
            <a:ext cx="677153" cy="677153"/>
          </a:xfrm>
          <a:prstGeom prst="rect">
            <a:avLst/>
          </a:prstGeom>
        </p:spPr>
      </p:pic>
      <p:pic>
        <p:nvPicPr>
          <p:cNvPr id="48" name="Picture 47">
            <a:extLst>
              <a:ext uri="{FF2B5EF4-FFF2-40B4-BE49-F238E27FC236}">
                <a16:creationId xmlns:a16="http://schemas.microsoft.com/office/drawing/2014/main" id="{EF10BCE9-549E-4091-B861-A79D5773B7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0963" y="3670413"/>
            <a:ext cx="834006" cy="834006"/>
          </a:xfrm>
          <a:prstGeom prst="rect">
            <a:avLst/>
          </a:prstGeom>
        </p:spPr>
      </p:pic>
      <p:pic>
        <p:nvPicPr>
          <p:cNvPr id="50" name="Picture 49">
            <a:extLst>
              <a:ext uri="{FF2B5EF4-FFF2-40B4-BE49-F238E27FC236}">
                <a16:creationId xmlns:a16="http://schemas.microsoft.com/office/drawing/2014/main" id="{33B2F772-092B-4697-A54B-EEDF581DD3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92667" y="3727565"/>
            <a:ext cx="700062" cy="700062"/>
          </a:xfrm>
          <a:prstGeom prst="rect">
            <a:avLst/>
          </a:prstGeom>
        </p:spPr>
      </p:pic>
    </p:spTree>
    <p:extLst>
      <p:ext uri="{BB962C8B-B14F-4D97-AF65-F5344CB8AC3E}">
        <p14:creationId xmlns:p14="http://schemas.microsoft.com/office/powerpoint/2010/main" val="401976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IN" dirty="0"/>
              <a:t>Key Stakeholder Benefits</a:t>
            </a:r>
          </a:p>
        </p:txBody>
      </p:sp>
      <p:sp>
        <p:nvSpPr>
          <p:cNvPr id="6" name="Rounded Rectangle 5"/>
          <p:cNvSpPr/>
          <p:nvPr/>
        </p:nvSpPr>
        <p:spPr>
          <a:xfrm>
            <a:off x="382588" y="834626"/>
            <a:ext cx="4924618" cy="704249"/>
          </a:xfrm>
          <a:prstGeom prst="roundRect">
            <a:avLst>
              <a:gd name="adj" fmla="val 0"/>
            </a:avLst>
          </a:prstGeom>
          <a:solidFill>
            <a:srgbClr val="34B3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Roboto" panose="02000000000000000000" pitchFamily="2" charset="0"/>
                <a:ea typeface="Roboto" panose="02000000000000000000" pitchFamily="2" charset="0"/>
                <a:cs typeface="ＭＳ Ｐゴシック"/>
              </a:rPr>
              <a:t>Freight Forwarder</a:t>
            </a:r>
          </a:p>
        </p:txBody>
      </p:sp>
      <p:sp>
        <p:nvSpPr>
          <p:cNvPr id="7" name="Rounded Rectangle 6"/>
          <p:cNvSpPr/>
          <p:nvPr/>
        </p:nvSpPr>
        <p:spPr>
          <a:xfrm>
            <a:off x="6558338" y="839788"/>
            <a:ext cx="4924618" cy="704249"/>
          </a:xfrm>
          <a:prstGeom prst="roundRect">
            <a:avLst>
              <a:gd name="adj" fmla="val 0"/>
            </a:avLst>
          </a:prstGeom>
          <a:solidFill>
            <a:srgbClr val="B79E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Roboto" panose="02000000000000000000" pitchFamily="2" charset="0"/>
                <a:ea typeface="Roboto" panose="02000000000000000000" pitchFamily="2" charset="0"/>
                <a:cs typeface="ＭＳ Ｐゴシック"/>
              </a:rPr>
              <a:t>Ground Handler</a:t>
            </a:r>
          </a:p>
        </p:txBody>
      </p:sp>
      <p:pic>
        <p:nvPicPr>
          <p:cNvPr id="8" name="Picture 7"/>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20787" y="902846"/>
            <a:ext cx="522220" cy="5222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1587" y="939220"/>
            <a:ext cx="459797" cy="459797"/>
          </a:xfrm>
          <a:prstGeom prst="rect">
            <a:avLst/>
          </a:prstGeom>
        </p:spPr>
      </p:pic>
      <p:sp>
        <p:nvSpPr>
          <p:cNvPr id="10" name="Rectangle 9"/>
          <p:cNvSpPr/>
          <p:nvPr/>
        </p:nvSpPr>
        <p:spPr>
          <a:xfrm>
            <a:off x="6630987" y="1683671"/>
            <a:ext cx="4997267" cy="4560223"/>
          </a:xfrm>
          <a:prstGeom prst="rect">
            <a:avLst/>
          </a:prstGeom>
        </p:spPr>
        <p:txBody>
          <a:bodyPr wrap="square">
            <a:spAutoFit/>
          </a:bodyPr>
          <a:lstStyle/>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Reduced staff interaction with forwarders and truckers preventing spread of COVID 19 helping business continuity </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Reduced cost of data entry</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Reduced data entry errors </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Promotes paperless transactions, thus improves productivity of resources and bring efficiency in logistics supply chain </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Quality check for data accuracy thereby ensuring high quality data processing.</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Reduced vehicle congestion due to reduced documentation time</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Ground handler receives accurate information in advance which helps them in better operational and resource planning </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Better compliance to e-AWB processes</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Reduced ongoing costs of operations</a:t>
            </a:r>
          </a:p>
          <a:p>
            <a:pPr marL="342900" indent="-342900">
              <a:lnSpc>
                <a:spcPct val="150000"/>
              </a:lnSpc>
              <a:buFont typeface="Wingdings" panose="05000000000000000000" pitchFamily="2" charset="2"/>
              <a:buChar char="§"/>
            </a:pPr>
            <a:endParaRPr lang="en-IN" sz="1300" dirty="0">
              <a:latin typeface="Roboto" panose="02000000000000000000" pitchFamily="2" charset="0"/>
              <a:ea typeface="Roboto" panose="02000000000000000000" pitchFamily="2" charset="0"/>
            </a:endParaRPr>
          </a:p>
        </p:txBody>
      </p:sp>
      <p:sp>
        <p:nvSpPr>
          <p:cNvPr id="11" name="Rectangle 10"/>
          <p:cNvSpPr/>
          <p:nvPr/>
        </p:nvSpPr>
        <p:spPr>
          <a:xfrm>
            <a:off x="382587" y="1683671"/>
            <a:ext cx="4882431" cy="3659976"/>
          </a:xfrm>
          <a:prstGeom prst="rect">
            <a:avLst/>
          </a:prstGeom>
        </p:spPr>
        <p:txBody>
          <a:bodyPr wrap="square">
            <a:spAutoFit/>
          </a:bodyPr>
          <a:lstStyle/>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Reduced overall cost incurring in performing mundane administrative task to invest that time and effort in growth of business </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Guarantees fulfilment of administrative tasks in the most time efficient, compliant and automated form. </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Allows contactless transactions </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Promotes paperless transactions, thus improves productivity of resources and bring efficiency in logistics supply chain </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Quality check for data accuracy thereby ensuring high quality data processing</a:t>
            </a:r>
          </a:p>
          <a:p>
            <a:pPr marL="342900" indent="-342900">
              <a:lnSpc>
                <a:spcPct val="150000"/>
              </a:lnSpc>
              <a:buFont typeface="Wingdings" panose="05000000000000000000" pitchFamily="2" charset="2"/>
              <a:buChar char="§"/>
            </a:pPr>
            <a:r>
              <a:rPr lang="en-IN" sz="1300" dirty="0">
                <a:latin typeface="Roboto" panose="02000000000000000000" pitchFamily="2" charset="0"/>
                <a:ea typeface="Roboto" panose="02000000000000000000" pitchFamily="2" charset="0"/>
              </a:rPr>
              <a:t>Helping business continuity by limited manual intervention</a:t>
            </a:r>
          </a:p>
        </p:txBody>
      </p:sp>
    </p:spTree>
    <p:extLst>
      <p:ext uri="{BB962C8B-B14F-4D97-AF65-F5344CB8AC3E}">
        <p14:creationId xmlns:p14="http://schemas.microsoft.com/office/powerpoint/2010/main" val="64045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08546A268F9A46B37CFC370E8A6BCE" ma:contentTypeVersion="0" ma:contentTypeDescription="Create a new document." ma:contentTypeScope="" ma:versionID="fb1f8bda110092ab628c1dc3d32c5fc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FA1FFF-0D52-462A-AE05-A7E5C25F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279D94A-46C2-482A-B966-402DF2F49402}">
  <ds:schemaRefs>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26C6974-AA5A-44B3-94A4-3FA4AA342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36390</TotalTime>
  <Words>885</Words>
  <Application>Microsoft Office PowerPoint</Application>
  <PresentationFormat>Custom</PresentationFormat>
  <Paragraphs>143</Paragraphs>
  <Slides>12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ＭＳ Ｐゴシック</vt:lpstr>
      <vt:lpstr>Arial</vt:lpstr>
      <vt:lpstr>Arial Narrow</vt:lpstr>
      <vt:lpstr>Calibri</vt:lpstr>
      <vt:lpstr>Courier New</vt:lpstr>
      <vt:lpstr>Roboto</vt:lpstr>
      <vt:lpstr>Tahoma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Ganesh Dhumadia</dc:creator>
  <cp:keywords>Kale</cp:keywords>
  <cp:lastModifiedBy>Ganesh Dhumadia</cp:lastModifiedBy>
  <cp:revision>3280</cp:revision>
  <cp:lastPrinted>2018-08-09T08:15:27Z</cp:lastPrinted>
  <dcterms:created xsi:type="dcterms:W3CDTF">2013-01-09T11:53:36Z</dcterms:created>
  <dcterms:modified xsi:type="dcterms:W3CDTF">2020-05-16T07:29:55Z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0x010100FD08546A268F9A46B37CFC370E8A6BCE</vt:lpwstr>
  </property>
</Properties>
</file>